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5.jpg" ContentType="image/jpg"/>
  <Override PartName="/ppt/media/image6.jpg" ContentType="image/jpg"/>
  <Override PartName="/ppt/media/image7.jpg" ContentType="image/jpg"/>
  <Override PartName="/ppt/media/image8.jpg" ContentType="image/jpg"/>
  <Override PartName="/ppt/media/image9.jpg" ContentType="image/jpg"/>
  <Override PartName="/ppt/media/image10.jpg" ContentType="image/jp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92" r:id="rId3"/>
  </p:sldMasterIdLst>
  <p:notesMasterIdLst>
    <p:notesMasterId r:id="rId19"/>
  </p:notesMasterIdLst>
  <p:handoutMasterIdLst>
    <p:handoutMasterId r:id="rId20"/>
  </p:handoutMasterIdLst>
  <p:sldIdLst>
    <p:sldId id="256" r:id="rId4"/>
    <p:sldId id="258" r:id="rId5"/>
    <p:sldId id="141170090" r:id="rId6"/>
    <p:sldId id="141169839" r:id="rId7"/>
    <p:sldId id="261" r:id="rId8"/>
    <p:sldId id="141169835" r:id="rId9"/>
    <p:sldId id="141170058" r:id="rId10"/>
    <p:sldId id="141170089" r:id="rId11"/>
    <p:sldId id="141170003" r:id="rId12"/>
    <p:sldId id="141170092" r:id="rId13"/>
    <p:sldId id="262" r:id="rId14"/>
    <p:sldId id="264" r:id="rId15"/>
    <p:sldId id="141170049" r:id="rId16"/>
    <p:sldId id="141169833" r:id="rId17"/>
    <p:sldId id="263" r:id="rId18"/>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755" autoAdjust="0"/>
  </p:normalViewPr>
  <p:slideViewPr>
    <p:cSldViewPr snapToGrid="0">
      <p:cViewPr varScale="1">
        <p:scale>
          <a:sx n="71" d="100"/>
          <a:sy n="71" d="100"/>
        </p:scale>
        <p:origin x="5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5F584E-B36A-44BC-A174-9D846748F4FF}"/>
              </a:ext>
            </a:extLst>
          </p:cNvPr>
          <p:cNvSpPr>
            <a:spLocks noGrp="1"/>
          </p:cNvSpPr>
          <p:nvPr>
            <p:ph type="hdr" sz="quarter"/>
          </p:nvPr>
        </p:nvSpPr>
        <p:spPr>
          <a:xfrm>
            <a:off x="0" y="0"/>
            <a:ext cx="3037840" cy="46340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107ED29-D444-40F1-8511-69A9CC74DC9B}"/>
              </a:ext>
            </a:extLst>
          </p:cNvPr>
          <p:cNvSpPr>
            <a:spLocks noGrp="1"/>
          </p:cNvSpPr>
          <p:nvPr>
            <p:ph type="dt" sz="quarter" idx="1"/>
          </p:nvPr>
        </p:nvSpPr>
        <p:spPr>
          <a:xfrm>
            <a:off x="3970938" y="0"/>
            <a:ext cx="3037840" cy="463407"/>
          </a:xfrm>
          <a:prstGeom prst="rect">
            <a:avLst/>
          </a:prstGeom>
        </p:spPr>
        <p:txBody>
          <a:bodyPr vert="horz" lIns="91440" tIns="45720" rIns="91440" bIns="45720" rtlCol="0"/>
          <a:lstStyle>
            <a:lvl1pPr algn="r">
              <a:defRPr sz="1200"/>
            </a:lvl1pPr>
          </a:lstStyle>
          <a:p>
            <a:fld id="{2C9C8C85-2CFC-4DD2-B9E5-A0E501C8A590}" type="datetimeFigureOut">
              <a:rPr lang="en-US" smtClean="0"/>
              <a:t>2/13/2024</a:t>
            </a:fld>
            <a:endParaRPr lang="en-US"/>
          </a:p>
        </p:txBody>
      </p:sp>
      <p:sp>
        <p:nvSpPr>
          <p:cNvPr id="4" name="Footer Placeholder 3">
            <a:extLst>
              <a:ext uri="{FF2B5EF4-FFF2-40B4-BE49-F238E27FC236}">
                <a16:creationId xmlns:a16="http://schemas.microsoft.com/office/drawing/2014/main" id="{5A552CCE-16F6-4AA9-B742-A121F40D3A6D}"/>
              </a:ext>
            </a:extLst>
          </p:cNvPr>
          <p:cNvSpPr>
            <a:spLocks noGrp="1"/>
          </p:cNvSpPr>
          <p:nvPr>
            <p:ph type="ftr" sz="quarter" idx="2"/>
          </p:nvPr>
        </p:nvSpPr>
        <p:spPr>
          <a:xfrm>
            <a:off x="0" y="8772669"/>
            <a:ext cx="3037840" cy="46340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A23004-08E2-442C-8EA3-E0318DD05EE1}"/>
              </a:ext>
            </a:extLst>
          </p:cNvPr>
          <p:cNvSpPr>
            <a:spLocks noGrp="1"/>
          </p:cNvSpPr>
          <p:nvPr>
            <p:ph type="sldNum" sz="quarter" idx="3"/>
          </p:nvPr>
        </p:nvSpPr>
        <p:spPr>
          <a:xfrm>
            <a:off x="3970938" y="8772669"/>
            <a:ext cx="3037840" cy="463406"/>
          </a:xfrm>
          <a:prstGeom prst="rect">
            <a:avLst/>
          </a:prstGeom>
        </p:spPr>
        <p:txBody>
          <a:bodyPr vert="horz" lIns="91440" tIns="45720" rIns="91440" bIns="45720" rtlCol="0" anchor="b"/>
          <a:lstStyle>
            <a:lvl1pPr algn="r">
              <a:defRPr sz="1200"/>
            </a:lvl1pPr>
          </a:lstStyle>
          <a:p>
            <a:fld id="{468F22F5-26C1-4CEA-BFD1-89C63946A915}" type="slidenum">
              <a:rPr lang="en-US" smtClean="0"/>
              <a:t>‹#›</a:t>
            </a:fld>
            <a:endParaRPr lang="en-US"/>
          </a:p>
        </p:txBody>
      </p:sp>
    </p:spTree>
    <p:extLst>
      <p:ext uri="{BB962C8B-B14F-4D97-AF65-F5344CB8AC3E}">
        <p14:creationId xmlns:p14="http://schemas.microsoft.com/office/powerpoint/2010/main" val="17534148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340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3407"/>
          </a:xfrm>
          <a:prstGeom prst="rect">
            <a:avLst/>
          </a:prstGeom>
        </p:spPr>
        <p:txBody>
          <a:bodyPr vert="horz" lIns="91440" tIns="45720" rIns="91440" bIns="45720" rtlCol="0"/>
          <a:lstStyle>
            <a:lvl1pPr algn="r">
              <a:defRPr sz="1200"/>
            </a:lvl1pPr>
          </a:lstStyle>
          <a:p>
            <a:fld id="{21FA0E50-2499-4D77-AAEB-E84E6BBEFD16}" type="datetimeFigureOut">
              <a:rPr lang="en-US" smtClean="0"/>
              <a:t>2/13/2024</a:t>
            </a:fld>
            <a:endParaRPr lang="en-US"/>
          </a:p>
        </p:txBody>
      </p:sp>
      <p:sp>
        <p:nvSpPr>
          <p:cNvPr id="4" name="Slide Image Placeholder 3"/>
          <p:cNvSpPr>
            <a:spLocks noGrp="1" noRot="1" noChangeAspect="1"/>
          </p:cNvSpPr>
          <p:nvPr>
            <p:ph type="sldImg" idx="2"/>
          </p:nvPr>
        </p:nvSpPr>
        <p:spPr>
          <a:xfrm>
            <a:off x="735013" y="1154113"/>
            <a:ext cx="5540375" cy="31162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444861"/>
            <a:ext cx="5608320" cy="363670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1440" tIns="45720" rIns="91440" bIns="45720" rtlCol="0" anchor="b"/>
          <a:lstStyle>
            <a:lvl1pPr algn="r">
              <a:defRPr sz="1200"/>
            </a:lvl1pPr>
          </a:lstStyle>
          <a:p>
            <a:fld id="{0F9B142C-724F-413C-BCBC-5487AF9919B4}" type="slidenum">
              <a:rPr lang="en-US" smtClean="0"/>
              <a:t>‹#›</a:t>
            </a:fld>
            <a:endParaRPr lang="en-US"/>
          </a:p>
        </p:txBody>
      </p:sp>
    </p:spTree>
    <p:extLst>
      <p:ext uri="{BB962C8B-B14F-4D97-AF65-F5344CB8AC3E}">
        <p14:creationId xmlns:p14="http://schemas.microsoft.com/office/powerpoint/2010/main" val="192950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EMS – electromagnetic spectrum</a:t>
            </a:r>
          </a:p>
          <a:p>
            <a:endParaRPr lang="en-US" dirty="0"/>
          </a:p>
          <a:p>
            <a:r>
              <a:rPr lang="en-US" dirty="0"/>
              <a:t>STITCHES – </a:t>
            </a:r>
            <a:r>
              <a:rPr lang="en-US" dirty="0" err="1"/>
              <a:t>SoS</a:t>
            </a:r>
            <a:r>
              <a:rPr lang="en-US" dirty="0"/>
              <a:t> Technology Integration Tool Chain for Heterogeneous Electronic Systems. It is used </a:t>
            </a:r>
            <a:r>
              <a:rPr lang="en-US" sz="1200" kern="1200" dirty="0">
                <a:solidFill>
                  <a:schemeClr val="tx1"/>
                </a:solidFill>
                <a:effectLst/>
                <a:latin typeface="+mn-lt"/>
                <a:ea typeface="+mn-ea"/>
                <a:cs typeface="+mn-cs"/>
              </a:rPr>
              <a:t>for rapidly integrating new and legacy mission systems into robust new architectures with improved combat effectiveness. STITCHES is used to enable new data sharing arrangements by resolving differences among systems having different data for the same information – without requiring programmers to create and maintain pairwise translation software.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BI/CV – Background Investigations/Continuous Vetting</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ICAM – Identity, Credential, and Access Management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MOMS – </a:t>
            </a:r>
            <a:r>
              <a:rPr lang="en-US" sz="1200" kern="1200" dirty="0" err="1">
                <a:solidFill>
                  <a:schemeClr val="tx1"/>
                </a:solidFill>
                <a:effectLst/>
                <a:latin typeface="+mn-lt"/>
                <a:ea typeface="+mn-ea"/>
                <a:cs typeface="+mn-cs"/>
              </a:rPr>
              <a:t>MilOps</a:t>
            </a:r>
            <a:r>
              <a:rPr lang="en-US" sz="1200" kern="1200" dirty="0">
                <a:solidFill>
                  <a:schemeClr val="tx1"/>
                </a:solidFill>
                <a:effectLst/>
                <a:latin typeface="+mn-lt"/>
                <a:ea typeface="+mn-ea"/>
                <a:cs typeface="+mn-cs"/>
              </a:rPr>
              <a:t> Mission Specific</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F9B142C-724F-413C-BCBC-5487AF9919B4}" type="slidenum">
              <a:rPr lang="en-US" smtClean="0"/>
              <a:t>4</a:t>
            </a:fld>
            <a:endParaRPr lang="en-US"/>
          </a:p>
        </p:txBody>
      </p:sp>
    </p:spTree>
    <p:extLst>
      <p:ext uri="{BB962C8B-B14F-4D97-AF65-F5344CB8AC3E}">
        <p14:creationId xmlns:p14="http://schemas.microsoft.com/office/powerpoint/2010/main" val="1458544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8897AF-D04E-4367-BADA-11FF3D514EE8}" type="slidenum">
              <a:rPr lang="en-US" smtClean="0"/>
              <a:t>7</a:t>
            </a:fld>
            <a:endParaRPr lang="en-US"/>
          </a:p>
        </p:txBody>
      </p:sp>
    </p:spTree>
    <p:extLst>
      <p:ext uri="{BB962C8B-B14F-4D97-AF65-F5344CB8AC3E}">
        <p14:creationId xmlns:p14="http://schemas.microsoft.com/office/powerpoint/2010/main" val="2885153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8897AF-D04E-4367-BADA-11FF3D514EE8}" type="slidenum">
              <a:rPr lang="en-US" smtClean="0"/>
              <a:t>8</a:t>
            </a:fld>
            <a:endParaRPr lang="en-US"/>
          </a:p>
        </p:txBody>
      </p:sp>
    </p:spTree>
    <p:extLst>
      <p:ext uri="{BB962C8B-B14F-4D97-AF65-F5344CB8AC3E}">
        <p14:creationId xmlns:p14="http://schemas.microsoft.com/office/powerpoint/2010/main" val="1400817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8897AF-D04E-4367-BADA-11FF3D514EE8}" type="slidenum">
              <a:rPr lang="en-US" smtClean="0"/>
              <a:t>9</a:t>
            </a:fld>
            <a:endParaRPr lang="en-US"/>
          </a:p>
        </p:txBody>
      </p:sp>
    </p:spTree>
    <p:extLst>
      <p:ext uri="{BB962C8B-B14F-4D97-AF65-F5344CB8AC3E}">
        <p14:creationId xmlns:p14="http://schemas.microsoft.com/office/powerpoint/2010/main" val="2483088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425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666858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r>
              <a:rPr lang="en-US"/>
              <a:t>Click icon to add table</a:t>
            </a:r>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6429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a:t>Click icon to add chart</a:t>
            </a:r>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31289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766332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a:t>Click to edit Master 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04C3D0DD-51B8-4695-B3D8-900778AC7CB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78693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1085689" cy="811358"/>
          </a:xfrm>
          <a:prstGeom prst="rect">
            <a:avLst/>
          </a:prstGeom>
        </p:spPr>
        <p:txBody>
          <a:bodyPr lIns="0" tIns="0" rIns="0" bIns="0" anchor="t" anchorCtr="0"/>
          <a:lstStyle>
            <a:lvl1pPr algn="ctr">
              <a:lnSpc>
                <a:spcPct val="80000"/>
              </a:lnSpc>
              <a:defRPr sz="3200" b="1" i="0" spc="-80">
                <a:solidFill>
                  <a:srgbClr val="004486"/>
                </a:solidFill>
                <a:latin typeface="Tw Cen MT"/>
                <a:cs typeface="Tw Cen MT"/>
              </a:defRPr>
            </a:lvl1pPr>
          </a:lstStyle>
          <a:p>
            <a:r>
              <a:rPr lang="en-US"/>
              <a:t>Click to edit Master title style</a:t>
            </a:r>
            <a:endParaRPr lang="en-US" dirty="0"/>
          </a:p>
        </p:txBody>
      </p:sp>
      <p:sp>
        <p:nvSpPr>
          <p:cNvPr id="6" name="Slide Number Placeholder 8">
            <a:extLst>
              <a:ext uri="{FF2B5EF4-FFF2-40B4-BE49-F238E27FC236}">
                <a16:creationId xmlns:a16="http://schemas.microsoft.com/office/drawing/2014/main" id="{68184EE0-C791-439E-95CE-922AA6C99E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76496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971706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648094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a:t>Click to edit Master text styles</a:t>
            </a:r>
          </a:p>
          <a:p>
            <a:pPr lvl="1"/>
            <a:r>
              <a:rPr lang="en-US"/>
              <a:t>Second level</a:t>
            </a:r>
          </a:p>
          <a:p>
            <a:pPr lvl="2"/>
            <a:r>
              <a:rPr lang="en-US"/>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endParaRPr lang="en-US" dirty="0"/>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855498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a:t>Click to edit Master title style</a:t>
            </a:r>
            <a:endParaRPr lang="en-US" dirty="0"/>
          </a:p>
        </p:txBody>
      </p:sp>
      <p:sp>
        <p:nvSpPr>
          <p:cNvPr id="5" name="Slide Number Placeholder 8">
            <a:extLst>
              <a:ext uri="{FF2B5EF4-FFF2-40B4-BE49-F238E27FC236}">
                <a16:creationId xmlns:a16="http://schemas.microsoft.com/office/drawing/2014/main" id="{84178DE0-5FCA-4C8A-AFBA-67FA634DB5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391394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516841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3542813"/>
            <a:ext cx="10363200" cy="1524000"/>
          </a:xfrm>
          <a:prstGeom prst="rect">
            <a:avLst/>
          </a:prstGeom>
        </p:spPr>
        <p:txBody>
          <a:bodyPr lIns="0" tIns="0" rIns="0" bIns="0" anchor="b"/>
          <a:lstStyle>
            <a:lvl1pPr algn="ctr">
              <a:lnSpc>
                <a:spcPct val="80000"/>
              </a:lnSpc>
              <a:defRPr sz="5500" b="1" i="0" spc="-150">
                <a:solidFill>
                  <a:srgbClr val="004282"/>
                </a:solidFill>
                <a:latin typeface="Tw Cen MT"/>
                <a:cs typeface="Tw Cen MT"/>
              </a:defRPr>
            </a:lvl1pPr>
          </a:lstStyle>
          <a:p>
            <a:r>
              <a:rPr lang="en-US" dirty="0"/>
              <a:t>SUBTITLE SLIDE</a:t>
            </a:r>
          </a:p>
        </p:txBody>
      </p:sp>
      <p:sp>
        <p:nvSpPr>
          <p:cNvPr id="3" name="Subtitle 2"/>
          <p:cNvSpPr>
            <a:spLocks noGrp="1"/>
          </p:cNvSpPr>
          <p:nvPr>
            <p:ph type="subTitle" idx="1"/>
          </p:nvPr>
        </p:nvSpPr>
        <p:spPr>
          <a:xfrm>
            <a:off x="1828800" y="5265481"/>
            <a:ext cx="8534400" cy="1546860"/>
          </a:xfrm>
          <a:prstGeom prst="rect">
            <a:avLst/>
          </a:prstGeom>
        </p:spPr>
        <p:txBody>
          <a:bodyPr lIns="0" tIns="0" rIns="0" bIns="0">
            <a:normAutofit/>
          </a:bodyPr>
          <a:lstStyle>
            <a:lvl1pPr marL="0" indent="0" algn="ctr">
              <a:lnSpc>
                <a:spcPct val="80000"/>
              </a:lnSpc>
              <a:spcBef>
                <a:spcPts val="0"/>
              </a:spcBef>
              <a:spcAft>
                <a:spcPts val="0"/>
              </a:spcAft>
              <a:buNone/>
              <a:defRPr sz="2100" b="0" i="0">
                <a:solidFill>
                  <a:srgbClr val="949C9D"/>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75AF33DA-E3B0-44EA-85D3-641EB78848C7}" type="slidenum">
              <a:rPr lang="en-US" smtClean="0"/>
              <a:t>‹#›</a:t>
            </a:fld>
            <a:endParaRPr lang="en-US"/>
          </a:p>
        </p:txBody>
      </p:sp>
    </p:spTree>
    <p:extLst>
      <p:ext uri="{BB962C8B-B14F-4D97-AF65-F5344CB8AC3E}">
        <p14:creationId xmlns:p14="http://schemas.microsoft.com/office/powerpoint/2010/main" val="29696975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8142745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Click to 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28997194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80462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r>
              <a:rPr lang="en-US"/>
              <a:t>Click icon to add table</a:t>
            </a:r>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0350925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26556EFB-1654-4418-98D1-E6715969826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538852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1982C6D7-0CD6-43C6-B16D-2D387D380BDD}"/>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9764845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r>
              <a:rPr lang="en-US"/>
              <a:t>Click to edit Master title style</a:t>
            </a:r>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pPr lvl="0"/>
            <a:r>
              <a:rPr lang="en-US"/>
              <a:t>Click to edit Master text styles</a:t>
            </a: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678880180"/>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4" name="Text Box 5"/>
          <p:cNvSpPr txBox="1">
            <a:spLocks noChangeArrowheads="1"/>
          </p:cNvSpPr>
          <p:nvPr/>
        </p:nvSpPr>
        <p:spPr bwMode="auto">
          <a:xfrm>
            <a:off x="5890816" y="6488084"/>
            <a:ext cx="410369" cy="200055"/>
          </a:xfrm>
          <a:prstGeom prst="rect">
            <a:avLst/>
          </a:prstGeom>
          <a:noFill/>
          <a:ln>
            <a:noFill/>
          </a:ln>
          <a:effectLst>
            <a:prstShdw prst="shdw17" dist="17961" dir="2700000">
              <a:srgbClr val="858585"/>
            </a:prstShdw>
          </a:effectLst>
        </p:spPr>
        <p:txBody>
          <a:bodyPr wrap="none" lIns="0" tIns="0" rIns="0" bIns="0" anchor="b" anchorCtr="1">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buClr>
                <a:srgbClr val="000000"/>
              </a:buClr>
              <a:buSzPct val="65000"/>
              <a:buFont typeface="Wingdings" pitchFamily="2" charset="2"/>
              <a:buNone/>
              <a:defRPr/>
            </a:pPr>
            <a:r>
              <a:rPr lang="en-US" sz="1300" b="1" dirty="0">
                <a:solidFill>
                  <a:srgbClr val="7F7F7F"/>
                </a:solidFill>
                <a:latin typeface="Arial" pitchFamily="34" charset="0"/>
                <a:cs typeface="Arial" pitchFamily="34" charset="0"/>
              </a:rPr>
              <a:t>- </a:t>
            </a:r>
            <a:fld id="{61476E6E-F3E8-4882-A00C-BF8520FCA51C}" type="slidenum">
              <a:rPr lang="en-US" sz="1300" b="1" smtClean="0">
                <a:solidFill>
                  <a:srgbClr val="7F7F7F"/>
                </a:solidFill>
                <a:latin typeface="Arial" pitchFamily="34" charset="0"/>
                <a:cs typeface="Arial" pitchFamily="34" charset="0"/>
              </a:rPr>
              <a:pPr algn="ctr">
                <a:buClr>
                  <a:srgbClr val="000000"/>
                </a:buClr>
                <a:buSzPct val="65000"/>
                <a:buFont typeface="Wingdings" pitchFamily="2" charset="2"/>
                <a:buNone/>
                <a:defRPr/>
              </a:pPr>
              <a:t>‹#›</a:t>
            </a:fld>
            <a:r>
              <a:rPr lang="en-US" sz="1300" b="1" dirty="0">
                <a:solidFill>
                  <a:srgbClr val="7F7F7F"/>
                </a:solidFill>
                <a:latin typeface="Arial" pitchFamily="34" charset="0"/>
                <a:cs typeface="Arial" pitchFamily="34" charset="0"/>
              </a:rPr>
              <a:t> -</a:t>
            </a:r>
          </a:p>
        </p:txBody>
      </p:sp>
      <p:sp>
        <p:nvSpPr>
          <p:cNvPr id="2" name="Title Placeholder 1"/>
          <p:cNvSpPr>
            <a:spLocks noGrp="1"/>
          </p:cNvSpPr>
          <p:nvPr>
            <p:ph type="title"/>
          </p:nvPr>
        </p:nvSpPr>
        <p:spPr>
          <a:xfrm>
            <a:off x="203200" y="0"/>
            <a:ext cx="10972800" cy="914400"/>
          </a:xfrm>
          <a:prstGeom prst="rect">
            <a:avLst/>
          </a:prstGeom>
        </p:spPr>
        <p:txBody>
          <a:bodyPr rtlCol="0">
            <a:normAutofit/>
          </a:bodyPr>
          <a:lstStyle/>
          <a:p>
            <a:r>
              <a:rPr lang="en-US"/>
              <a:t>Click to edit Master title style</a:t>
            </a:r>
            <a:endParaRPr lang="en-US" dirty="0"/>
          </a:p>
        </p:txBody>
      </p:sp>
    </p:spTree>
    <p:extLst>
      <p:ext uri="{BB962C8B-B14F-4D97-AF65-F5344CB8AC3E}">
        <p14:creationId xmlns:p14="http://schemas.microsoft.com/office/powerpoint/2010/main" val="8337940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4"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30F9940F-F16D-4793-801D-71211E88BF46}" type="slidenum">
              <a:rPr lang="en-US" smtClean="0"/>
              <a:t>‹#›</a:t>
            </a:fld>
            <a:endParaRPr lang="en-US"/>
          </a:p>
        </p:txBody>
      </p:sp>
    </p:spTree>
    <p:extLst>
      <p:ext uri="{BB962C8B-B14F-4D97-AF65-F5344CB8AC3E}">
        <p14:creationId xmlns:p14="http://schemas.microsoft.com/office/powerpoint/2010/main" val="1692597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5170"/>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7155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2733927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00428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rgbClr val="37415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2/13/2024</a:t>
            </a:fld>
            <a:endParaRPr lang="en-US"/>
          </a:p>
        </p:txBody>
      </p:sp>
      <p:sp>
        <p:nvSpPr>
          <p:cNvPr id="6" name="Holder 6"/>
          <p:cNvSpPr>
            <a:spLocks noGrp="1"/>
          </p:cNvSpPr>
          <p:nvPr>
            <p:ph type="sldNum" sz="quarter" idx="7"/>
          </p:nvPr>
        </p:nvSpPr>
        <p:spPr/>
        <p:txBody>
          <a:bodyPr lIns="0" tIns="0" rIns="0" bIns="0"/>
          <a:lstStyle>
            <a:lvl1pPr>
              <a:defRPr sz="1200" b="0" i="0">
                <a:solidFill>
                  <a:srgbClr val="1F487C"/>
                </a:solidFill>
                <a:latin typeface="Arial"/>
                <a:cs typeface="Arial"/>
              </a:defRPr>
            </a:lvl1pPr>
          </a:lstStyle>
          <a:p>
            <a:pPr marL="38100">
              <a:lnSpc>
                <a:spcPts val="1425"/>
              </a:lnSpc>
            </a:pPr>
            <a:fld id="{81D60167-4931-47E6-BA6A-407CBD079E47}" type="slidenum">
              <a:rPr spc="-25" dirty="0"/>
              <a:t>‹#›</a:t>
            </a:fld>
            <a:endParaRPr spc="-25" dirty="0"/>
          </a:p>
        </p:txBody>
      </p:sp>
    </p:spTree>
    <p:extLst>
      <p:ext uri="{BB962C8B-B14F-4D97-AF65-F5344CB8AC3E}">
        <p14:creationId xmlns:p14="http://schemas.microsoft.com/office/powerpoint/2010/main" val="19021053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0127B-90AE-ED1A-2CD4-94C07F9922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5C5C21-2464-0A4F-8F52-868171A6C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602F03-79F6-CBBD-6C93-0E461AF241B7}"/>
              </a:ext>
            </a:extLst>
          </p:cNvPr>
          <p:cNvSpPr>
            <a:spLocks noGrp="1"/>
          </p:cNvSpPr>
          <p:nvPr>
            <p:ph type="dt" sz="half" idx="10"/>
          </p:nvPr>
        </p:nvSpPr>
        <p:spPr/>
        <p:txBody>
          <a:bodyPr/>
          <a:lstStyle/>
          <a:p>
            <a:fld id="{7AB31BBF-67AB-46C3-939D-2B0D34B2F264}" type="datetimeFigureOut">
              <a:rPr lang="en-US" smtClean="0"/>
              <a:t>2/13/2024</a:t>
            </a:fld>
            <a:endParaRPr lang="en-US"/>
          </a:p>
        </p:txBody>
      </p:sp>
      <p:sp>
        <p:nvSpPr>
          <p:cNvPr id="5" name="Footer Placeholder 4">
            <a:extLst>
              <a:ext uri="{FF2B5EF4-FFF2-40B4-BE49-F238E27FC236}">
                <a16:creationId xmlns:a16="http://schemas.microsoft.com/office/drawing/2014/main" id="{20D73E9F-FF2F-1662-D612-79BCAE123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DB096-9631-678C-4B4F-308E4976D1EC}"/>
              </a:ext>
            </a:extLst>
          </p:cNvPr>
          <p:cNvSpPr>
            <a:spLocks noGrp="1"/>
          </p:cNvSpPr>
          <p:nvPr>
            <p:ph type="sldNum" sz="quarter" idx="12"/>
          </p:nvPr>
        </p:nvSpPr>
        <p:spPr/>
        <p:txBody>
          <a:bodyPr/>
          <a:lstStyle/>
          <a:p>
            <a:fld id="{746DF3A6-0098-402B-8BEA-C04C2B20B8FC}" type="slidenum">
              <a:rPr lang="en-US" smtClean="0"/>
              <a:t>‹#›</a:t>
            </a:fld>
            <a:endParaRPr lang="en-US"/>
          </a:p>
        </p:txBody>
      </p:sp>
    </p:spTree>
    <p:extLst>
      <p:ext uri="{BB962C8B-B14F-4D97-AF65-F5344CB8AC3E}">
        <p14:creationId xmlns:p14="http://schemas.microsoft.com/office/powerpoint/2010/main" val="3269985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14A52-71DE-96C8-28C7-ED746A4BB4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54D0CD-646B-7CC4-8E0D-605F065A79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B1643A-B156-B190-FD24-4ADF7AFE39CF}"/>
              </a:ext>
            </a:extLst>
          </p:cNvPr>
          <p:cNvSpPr>
            <a:spLocks noGrp="1"/>
          </p:cNvSpPr>
          <p:nvPr>
            <p:ph type="dt" sz="half" idx="10"/>
          </p:nvPr>
        </p:nvSpPr>
        <p:spPr/>
        <p:txBody>
          <a:bodyPr/>
          <a:lstStyle/>
          <a:p>
            <a:fld id="{7AB31BBF-67AB-46C3-939D-2B0D34B2F264}" type="datetimeFigureOut">
              <a:rPr lang="en-US" smtClean="0"/>
              <a:t>2/13/2024</a:t>
            </a:fld>
            <a:endParaRPr lang="en-US"/>
          </a:p>
        </p:txBody>
      </p:sp>
      <p:sp>
        <p:nvSpPr>
          <p:cNvPr id="5" name="Footer Placeholder 4">
            <a:extLst>
              <a:ext uri="{FF2B5EF4-FFF2-40B4-BE49-F238E27FC236}">
                <a16:creationId xmlns:a16="http://schemas.microsoft.com/office/drawing/2014/main" id="{F10FAFFB-4828-FC6A-D237-B4C20350CC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D2750-A938-A148-63EA-DB60803B8F20}"/>
              </a:ext>
            </a:extLst>
          </p:cNvPr>
          <p:cNvSpPr>
            <a:spLocks noGrp="1"/>
          </p:cNvSpPr>
          <p:nvPr>
            <p:ph type="sldNum" sz="quarter" idx="12"/>
          </p:nvPr>
        </p:nvSpPr>
        <p:spPr/>
        <p:txBody>
          <a:bodyPr/>
          <a:lstStyle/>
          <a:p>
            <a:fld id="{746DF3A6-0098-402B-8BEA-C04C2B20B8FC}" type="slidenum">
              <a:rPr lang="en-US" smtClean="0"/>
              <a:t>‹#›</a:t>
            </a:fld>
            <a:endParaRPr lang="en-US"/>
          </a:p>
        </p:txBody>
      </p:sp>
    </p:spTree>
    <p:extLst>
      <p:ext uri="{BB962C8B-B14F-4D97-AF65-F5344CB8AC3E}">
        <p14:creationId xmlns:p14="http://schemas.microsoft.com/office/powerpoint/2010/main" val="12088008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A211-D02D-3870-3496-06EA9EB24A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33F0BA-5B08-5810-DFED-81D04BAEE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8FE6BF-F769-D659-CFEB-A715138B1655}"/>
              </a:ext>
            </a:extLst>
          </p:cNvPr>
          <p:cNvSpPr>
            <a:spLocks noGrp="1"/>
          </p:cNvSpPr>
          <p:nvPr>
            <p:ph type="dt" sz="half" idx="10"/>
          </p:nvPr>
        </p:nvSpPr>
        <p:spPr/>
        <p:txBody>
          <a:bodyPr/>
          <a:lstStyle/>
          <a:p>
            <a:fld id="{7AB31BBF-67AB-46C3-939D-2B0D34B2F264}" type="datetimeFigureOut">
              <a:rPr lang="en-US" smtClean="0"/>
              <a:t>2/13/2024</a:t>
            </a:fld>
            <a:endParaRPr lang="en-US"/>
          </a:p>
        </p:txBody>
      </p:sp>
      <p:sp>
        <p:nvSpPr>
          <p:cNvPr id="5" name="Footer Placeholder 4">
            <a:extLst>
              <a:ext uri="{FF2B5EF4-FFF2-40B4-BE49-F238E27FC236}">
                <a16:creationId xmlns:a16="http://schemas.microsoft.com/office/drawing/2014/main" id="{4C5D3C5C-886D-2CE3-359E-A9FDDA3ED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65F1E6-8FAB-3A8E-1EBD-96101FBB7D9D}"/>
              </a:ext>
            </a:extLst>
          </p:cNvPr>
          <p:cNvSpPr>
            <a:spLocks noGrp="1"/>
          </p:cNvSpPr>
          <p:nvPr>
            <p:ph type="sldNum" sz="quarter" idx="12"/>
          </p:nvPr>
        </p:nvSpPr>
        <p:spPr/>
        <p:txBody>
          <a:bodyPr/>
          <a:lstStyle/>
          <a:p>
            <a:fld id="{746DF3A6-0098-402B-8BEA-C04C2B20B8FC}" type="slidenum">
              <a:rPr lang="en-US" smtClean="0"/>
              <a:t>‹#›</a:t>
            </a:fld>
            <a:endParaRPr lang="en-US"/>
          </a:p>
        </p:txBody>
      </p:sp>
    </p:spTree>
    <p:extLst>
      <p:ext uri="{BB962C8B-B14F-4D97-AF65-F5344CB8AC3E}">
        <p14:creationId xmlns:p14="http://schemas.microsoft.com/office/powerpoint/2010/main" val="1748646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9E466-5E37-218C-8B74-E373884F66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7250DC-AD54-23A2-2E8D-E27980C825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12A4CF-F1DD-F796-6A64-7B0B3429C2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0ADA44-D646-2329-7086-6828F46E9C43}"/>
              </a:ext>
            </a:extLst>
          </p:cNvPr>
          <p:cNvSpPr>
            <a:spLocks noGrp="1"/>
          </p:cNvSpPr>
          <p:nvPr>
            <p:ph type="dt" sz="half" idx="10"/>
          </p:nvPr>
        </p:nvSpPr>
        <p:spPr/>
        <p:txBody>
          <a:bodyPr/>
          <a:lstStyle/>
          <a:p>
            <a:fld id="{7AB31BBF-67AB-46C3-939D-2B0D34B2F264}" type="datetimeFigureOut">
              <a:rPr lang="en-US" smtClean="0"/>
              <a:t>2/13/2024</a:t>
            </a:fld>
            <a:endParaRPr lang="en-US"/>
          </a:p>
        </p:txBody>
      </p:sp>
      <p:sp>
        <p:nvSpPr>
          <p:cNvPr id="6" name="Footer Placeholder 5">
            <a:extLst>
              <a:ext uri="{FF2B5EF4-FFF2-40B4-BE49-F238E27FC236}">
                <a16:creationId xmlns:a16="http://schemas.microsoft.com/office/drawing/2014/main" id="{94CF97C8-C7A0-6D88-CCF6-B6B0F3F8BD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31D48-B467-C10D-1826-7748132FC16B}"/>
              </a:ext>
            </a:extLst>
          </p:cNvPr>
          <p:cNvSpPr>
            <a:spLocks noGrp="1"/>
          </p:cNvSpPr>
          <p:nvPr>
            <p:ph type="sldNum" sz="quarter" idx="12"/>
          </p:nvPr>
        </p:nvSpPr>
        <p:spPr/>
        <p:txBody>
          <a:bodyPr/>
          <a:lstStyle/>
          <a:p>
            <a:fld id="{746DF3A6-0098-402B-8BEA-C04C2B20B8FC}" type="slidenum">
              <a:rPr lang="en-US" smtClean="0"/>
              <a:t>‹#›</a:t>
            </a:fld>
            <a:endParaRPr lang="en-US"/>
          </a:p>
        </p:txBody>
      </p:sp>
    </p:spTree>
    <p:extLst>
      <p:ext uri="{BB962C8B-B14F-4D97-AF65-F5344CB8AC3E}">
        <p14:creationId xmlns:p14="http://schemas.microsoft.com/office/powerpoint/2010/main" val="3638263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6F8D-C8A2-66B1-1368-07FB01BF85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C154C0-2E47-F47D-4894-80063BC995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D3795A-EA1A-7160-B486-E5F2B4C4E1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A35FEB-4E6D-0829-5046-D99EB9BA73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F2F798-07B8-1736-5DC9-1131AD66A1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4CAA9D-17EA-44C5-1D9D-CD6E0540182D}"/>
              </a:ext>
            </a:extLst>
          </p:cNvPr>
          <p:cNvSpPr>
            <a:spLocks noGrp="1"/>
          </p:cNvSpPr>
          <p:nvPr>
            <p:ph type="dt" sz="half" idx="10"/>
          </p:nvPr>
        </p:nvSpPr>
        <p:spPr/>
        <p:txBody>
          <a:bodyPr/>
          <a:lstStyle/>
          <a:p>
            <a:fld id="{7AB31BBF-67AB-46C3-939D-2B0D34B2F264}" type="datetimeFigureOut">
              <a:rPr lang="en-US" smtClean="0"/>
              <a:t>2/13/2024</a:t>
            </a:fld>
            <a:endParaRPr lang="en-US"/>
          </a:p>
        </p:txBody>
      </p:sp>
      <p:sp>
        <p:nvSpPr>
          <p:cNvPr id="8" name="Footer Placeholder 7">
            <a:extLst>
              <a:ext uri="{FF2B5EF4-FFF2-40B4-BE49-F238E27FC236}">
                <a16:creationId xmlns:a16="http://schemas.microsoft.com/office/drawing/2014/main" id="{E93DFA05-AE89-CAF1-2451-F8FE339390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8C0B14-058F-07EF-6066-26CF4A5692AA}"/>
              </a:ext>
            </a:extLst>
          </p:cNvPr>
          <p:cNvSpPr>
            <a:spLocks noGrp="1"/>
          </p:cNvSpPr>
          <p:nvPr>
            <p:ph type="sldNum" sz="quarter" idx="12"/>
          </p:nvPr>
        </p:nvSpPr>
        <p:spPr/>
        <p:txBody>
          <a:bodyPr/>
          <a:lstStyle/>
          <a:p>
            <a:fld id="{746DF3A6-0098-402B-8BEA-C04C2B20B8FC}" type="slidenum">
              <a:rPr lang="en-US" smtClean="0"/>
              <a:t>‹#›</a:t>
            </a:fld>
            <a:endParaRPr lang="en-US"/>
          </a:p>
        </p:txBody>
      </p:sp>
    </p:spTree>
    <p:extLst>
      <p:ext uri="{BB962C8B-B14F-4D97-AF65-F5344CB8AC3E}">
        <p14:creationId xmlns:p14="http://schemas.microsoft.com/office/powerpoint/2010/main" val="680334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45C84-C59A-5BF2-C529-394B239EDB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645BB8-8469-4B67-FFA9-254288619F30}"/>
              </a:ext>
            </a:extLst>
          </p:cNvPr>
          <p:cNvSpPr>
            <a:spLocks noGrp="1"/>
          </p:cNvSpPr>
          <p:nvPr>
            <p:ph type="dt" sz="half" idx="10"/>
          </p:nvPr>
        </p:nvSpPr>
        <p:spPr/>
        <p:txBody>
          <a:bodyPr/>
          <a:lstStyle/>
          <a:p>
            <a:fld id="{7AB31BBF-67AB-46C3-939D-2B0D34B2F264}" type="datetimeFigureOut">
              <a:rPr lang="en-US" smtClean="0"/>
              <a:t>2/13/2024</a:t>
            </a:fld>
            <a:endParaRPr lang="en-US"/>
          </a:p>
        </p:txBody>
      </p:sp>
      <p:sp>
        <p:nvSpPr>
          <p:cNvPr id="4" name="Footer Placeholder 3">
            <a:extLst>
              <a:ext uri="{FF2B5EF4-FFF2-40B4-BE49-F238E27FC236}">
                <a16:creationId xmlns:a16="http://schemas.microsoft.com/office/drawing/2014/main" id="{D56CDD81-F8A4-87F6-D844-0829CF565F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764328-C9F8-EFB6-633D-E7B2A8CC3097}"/>
              </a:ext>
            </a:extLst>
          </p:cNvPr>
          <p:cNvSpPr>
            <a:spLocks noGrp="1"/>
          </p:cNvSpPr>
          <p:nvPr>
            <p:ph type="sldNum" sz="quarter" idx="12"/>
          </p:nvPr>
        </p:nvSpPr>
        <p:spPr/>
        <p:txBody>
          <a:bodyPr/>
          <a:lstStyle/>
          <a:p>
            <a:fld id="{746DF3A6-0098-402B-8BEA-C04C2B20B8FC}" type="slidenum">
              <a:rPr lang="en-US" smtClean="0"/>
              <a:t>‹#›</a:t>
            </a:fld>
            <a:endParaRPr lang="en-US"/>
          </a:p>
        </p:txBody>
      </p:sp>
    </p:spTree>
    <p:extLst>
      <p:ext uri="{BB962C8B-B14F-4D97-AF65-F5344CB8AC3E}">
        <p14:creationId xmlns:p14="http://schemas.microsoft.com/office/powerpoint/2010/main" val="82094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48AFE-4A31-B631-425A-721BB5D09F9E}"/>
              </a:ext>
            </a:extLst>
          </p:cNvPr>
          <p:cNvSpPr>
            <a:spLocks noGrp="1"/>
          </p:cNvSpPr>
          <p:nvPr>
            <p:ph type="dt" sz="half" idx="10"/>
          </p:nvPr>
        </p:nvSpPr>
        <p:spPr/>
        <p:txBody>
          <a:bodyPr/>
          <a:lstStyle/>
          <a:p>
            <a:fld id="{7AB31BBF-67AB-46C3-939D-2B0D34B2F264}" type="datetimeFigureOut">
              <a:rPr lang="en-US" smtClean="0"/>
              <a:t>2/13/2024</a:t>
            </a:fld>
            <a:endParaRPr lang="en-US"/>
          </a:p>
        </p:txBody>
      </p:sp>
      <p:sp>
        <p:nvSpPr>
          <p:cNvPr id="3" name="Footer Placeholder 2">
            <a:extLst>
              <a:ext uri="{FF2B5EF4-FFF2-40B4-BE49-F238E27FC236}">
                <a16:creationId xmlns:a16="http://schemas.microsoft.com/office/drawing/2014/main" id="{A2BD86D4-C39A-5179-0116-4DB6D4E955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C15C28-E049-5F12-4400-F127E428E744}"/>
              </a:ext>
            </a:extLst>
          </p:cNvPr>
          <p:cNvSpPr>
            <a:spLocks noGrp="1"/>
          </p:cNvSpPr>
          <p:nvPr>
            <p:ph type="sldNum" sz="quarter" idx="12"/>
          </p:nvPr>
        </p:nvSpPr>
        <p:spPr/>
        <p:txBody>
          <a:bodyPr/>
          <a:lstStyle/>
          <a:p>
            <a:fld id="{746DF3A6-0098-402B-8BEA-C04C2B20B8FC}" type="slidenum">
              <a:rPr lang="en-US" smtClean="0"/>
              <a:t>‹#›</a:t>
            </a:fld>
            <a:endParaRPr lang="en-US"/>
          </a:p>
        </p:txBody>
      </p:sp>
    </p:spTree>
    <p:extLst>
      <p:ext uri="{BB962C8B-B14F-4D97-AF65-F5344CB8AC3E}">
        <p14:creationId xmlns:p14="http://schemas.microsoft.com/office/powerpoint/2010/main" val="42294020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589CC-8430-B017-1A41-D45643CE66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11AF14-88DA-3565-2E7C-041F279695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578AC7-F3C1-F393-019F-727312A26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EBD8B1-6B7E-BBFC-03F1-22AD22D4D24E}"/>
              </a:ext>
            </a:extLst>
          </p:cNvPr>
          <p:cNvSpPr>
            <a:spLocks noGrp="1"/>
          </p:cNvSpPr>
          <p:nvPr>
            <p:ph type="dt" sz="half" idx="10"/>
          </p:nvPr>
        </p:nvSpPr>
        <p:spPr/>
        <p:txBody>
          <a:bodyPr/>
          <a:lstStyle/>
          <a:p>
            <a:fld id="{7AB31BBF-67AB-46C3-939D-2B0D34B2F264}" type="datetimeFigureOut">
              <a:rPr lang="en-US" smtClean="0"/>
              <a:t>2/13/2024</a:t>
            </a:fld>
            <a:endParaRPr lang="en-US"/>
          </a:p>
        </p:txBody>
      </p:sp>
      <p:sp>
        <p:nvSpPr>
          <p:cNvPr id="6" name="Footer Placeholder 5">
            <a:extLst>
              <a:ext uri="{FF2B5EF4-FFF2-40B4-BE49-F238E27FC236}">
                <a16:creationId xmlns:a16="http://schemas.microsoft.com/office/drawing/2014/main" id="{5A2A7D78-6DEA-9010-8820-C975CB547F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706B70-AE9B-C13C-6FE0-CDDC1070A17E}"/>
              </a:ext>
            </a:extLst>
          </p:cNvPr>
          <p:cNvSpPr>
            <a:spLocks noGrp="1"/>
          </p:cNvSpPr>
          <p:nvPr>
            <p:ph type="sldNum" sz="quarter" idx="12"/>
          </p:nvPr>
        </p:nvSpPr>
        <p:spPr/>
        <p:txBody>
          <a:bodyPr/>
          <a:lstStyle/>
          <a:p>
            <a:fld id="{746DF3A6-0098-402B-8BEA-C04C2B20B8FC}" type="slidenum">
              <a:rPr lang="en-US" smtClean="0"/>
              <a:t>‹#›</a:t>
            </a:fld>
            <a:endParaRPr lang="en-US"/>
          </a:p>
        </p:txBody>
      </p:sp>
    </p:spTree>
    <p:extLst>
      <p:ext uri="{BB962C8B-B14F-4D97-AF65-F5344CB8AC3E}">
        <p14:creationId xmlns:p14="http://schemas.microsoft.com/office/powerpoint/2010/main" val="30046753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63FD7-CA25-6276-BC3C-A674699D7B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C195D6-4741-4369-1FA7-C7A5AADBF9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89C81AF-5259-0D51-FCDE-43DCE4C05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42A371-296B-5E7C-0CD5-C407BB597B30}"/>
              </a:ext>
            </a:extLst>
          </p:cNvPr>
          <p:cNvSpPr>
            <a:spLocks noGrp="1"/>
          </p:cNvSpPr>
          <p:nvPr>
            <p:ph type="dt" sz="half" idx="10"/>
          </p:nvPr>
        </p:nvSpPr>
        <p:spPr/>
        <p:txBody>
          <a:bodyPr/>
          <a:lstStyle/>
          <a:p>
            <a:fld id="{7AB31BBF-67AB-46C3-939D-2B0D34B2F264}" type="datetimeFigureOut">
              <a:rPr lang="en-US" smtClean="0"/>
              <a:t>2/13/2024</a:t>
            </a:fld>
            <a:endParaRPr lang="en-US"/>
          </a:p>
        </p:txBody>
      </p:sp>
      <p:sp>
        <p:nvSpPr>
          <p:cNvPr id="6" name="Footer Placeholder 5">
            <a:extLst>
              <a:ext uri="{FF2B5EF4-FFF2-40B4-BE49-F238E27FC236}">
                <a16:creationId xmlns:a16="http://schemas.microsoft.com/office/drawing/2014/main" id="{F9E35A34-F5F7-6A7E-E7DB-83E4FCE64B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9982B-C16D-5948-32F8-391D1718335B}"/>
              </a:ext>
            </a:extLst>
          </p:cNvPr>
          <p:cNvSpPr>
            <a:spLocks noGrp="1"/>
          </p:cNvSpPr>
          <p:nvPr>
            <p:ph type="sldNum" sz="quarter" idx="12"/>
          </p:nvPr>
        </p:nvSpPr>
        <p:spPr/>
        <p:txBody>
          <a:bodyPr/>
          <a:lstStyle/>
          <a:p>
            <a:fld id="{746DF3A6-0098-402B-8BEA-C04C2B20B8FC}" type="slidenum">
              <a:rPr lang="en-US" smtClean="0"/>
              <a:t>‹#›</a:t>
            </a:fld>
            <a:endParaRPr lang="en-US"/>
          </a:p>
        </p:txBody>
      </p:sp>
    </p:spTree>
    <p:extLst>
      <p:ext uri="{BB962C8B-B14F-4D97-AF65-F5344CB8AC3E}">
        <p14:creationId xmlns:p14="http://schemas.microsoft.com/office/powerpoint/2010/main" val="3475944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0498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5854-6A68-BFBC-9279-5F9F396BF7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483A4D-2FF4-9C8A-73B6-0ADC75F971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C2522B-DEF4-DBCB-F0F1-CBD358FF56FF}"/>
              </a:ext>
            </a:extLst>
          </p:cNvPr>
          <p:cNvSpPr>
            <a:spLocks noGrp="1"/>
          </p:cNvSpPr>
          <p:nvPr>
            <p:ph type="dt" sz="half" idx="10"/>
          </p:nvPr>
        </p:nvSpPr>
        <p:spPr/>
        <p:txBody>
          <a:bodyPr/>
          <a:lstStyle/>
          <a:p>
            <a:fld id="{7AB31BBF-67AB-46C3-939D-2B0D34B2F264}" type="datetimeFigureOut">
              <a:rPr lang="en-US" smtClean="0"/>
              <a:t>2/13/2024</a:t>
            </a:fld>
            <a:endParaRPr lang="en-US"/>
          </a:p>
        </p:txBody>
      </p:sp>
      <p:sp>
        <p:nvSpPr>
          <p:cNvPr id="5" name="Footer Placeholder 4">
            <a:extLst>
              <a:ext uri="{FF2B5EF4-FFF2-40B4-BE49-F238E27FC236}">
                <a16:creationId xmlns:a16="http://schemas.microsoft.com/office/drawing/2014/main" id="{05F55408-4801-875D-C9BA-761E3D958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74A20E-7310-39F8-D87C-FFC469E30AC5}"/>
              </a:ext>
            </a:extLst>
          </p:cNvPr>
          <p:cNvSpPr>
            <a:spLocks noGrp="1"/>
          </p:cNvSpPr>
          <p:nvPr>
            <p:ph type="sldNum" sz="quarter" idx="12"/>
          </p:nvPr>
        </p:nvSpPr>
        <p:spPr/>
        <p:txBody>
          <a:bodyPr/>
          <a:lstStyle/>
          <a:p>
            <a:fld id="{746DF3A6-0098-402B-8BEA-C04C2B20B8FC}" type="slidenum">
              <a:rPr lang="en-US" smtClean="0"/>
              <a:t>‹#›</a:t>
            </a:fld>
            <a:endParaRPr lang="en-US"/>
          </a:p>
        </p:txBody>
      </p:sp>
    </p:spTree>
    <p:extLst>
      <p:ext uri="{BB962C8B-B14F-4D97-AF65-F5344CB8AC3E}">
        <p14:creationId xmlns:p14="http://schemas.microsoft.com/office/powerpoint/2010/main" val="41292906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45D0EA-569A-B7D1-6611-1BFFF826BA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97A9BE-57EF-8B7A-E09B-10136DF1AF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5DC44-7E24-FC86-9753-55A2A53AED30}"/>
              </a:ext>
            </a:extLst>
          </p:cNvPr>
          <p:cNvSpPr>
            <a:spLocks noGrp="1"/>
          </p:cNvSpPr>
          <p:nvPr>
            <p:ph type="dt" sz="half" idx="10"/>
          </p:nvPr>
        </p:nvSpPr>
        <p:spPr/>
        <p:txBody>
          <a:bodyPr/>
          <a:lstStyle/>
          <a:p>
            <a:fld id="{7AB31BBF-67AB-46C3-939D-2B0D34B2F264}" type="datetimeFigureOut">
              <a:rPr lang="en-US" smtClean="0"/>
              <a:t>2/13/2024</a:t>
            </a:fld>
            <a:endParaRPr lang="en-US"/>
          </a:p>
        </p:txBody>
      </p:sp>
      <p:sp>
        <p:nvSpPr>
          <p:cNvPr id="5" name="Footer Placeholder 4">
            <a:extLst>
              <a:ext uri="{FF2B5EF4-FFF2-40B4-BE49-F238E27FC236}">
                <a16:creationId xmlns:a16="http://schemas.microsoft.com/office/drawing/2014/main" id="{F4A5E9F3-0F53-9C2F-9FB5-8BAB149E0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8AA77-D635-15D5-99B4-1985A24C9705}"/>
              </a:ext>
            </a:extLst>
          </p:cNvPr>
          <p:cNvSpPr>
            <a:spLocks noGrp="1"/>
          </p:cNvSpPr>
          <p:nvPr>
            <p:ph type="sldNum" sz="quarter" idx="12"/>
          </p:nvPr>
        </p:nvSpPr>
        <p:spPr/>
        <p:txBody>
          <a:bodyPr/>
          <a:lstStyle/>
          <a:p>
            <a:fld id="{746DF3A6-0098-402B-8BEA-C04C2B20B8FC}" type="slidenum">
              <a:rPr lang="en-US" smtClean="0"/>
              <a:t>‹#›</a:t>
            </a:fld>
            <a:endParaRPr lang="en-US"/>
          </a:p>
        </p:txBody>
      </p:sp>
    </p:spTree>
    <p:extLst>
      <p:ext uri="{BB962C8B-B14F-4D97-AF65-F5344CB8AC3E}">
        <p14:creationId xmlns:p14="http://schemas.microsoft.com/office/powerpoint/2010/main" val="673745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36692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323487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a:t>Click icon to add chart</a:t>
            </a:r>
            <a:endParaRPr lang="en-US" dirty="0"/>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13251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190786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0901320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2831579600"/>
      </p:ext>
    </p:extLst>
  </p:cSld>
  <p:clrMap bg1="lt1" tx1="dk1" bg2="lt2" tx2="dk2" accent1="accent1" accent2="accent2" accent3="accent3" accent4="accent4" accent5="accent5" accent6="accent6" hlink="hlink" folHlink="folHlink"/>
  <p:sldLayoutIdLst>
    <p:sldLayoutId id="2147483661" r:id="rId1"/>
    <p:sldLayoutId id="2147483662" r:id="rId2"/>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299384876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Lst>
  <p:hf sldNum="0"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2BD456-90AA-18D6-D0E0-CEEBF5391E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5D8178-88EE-ABA1-7B8F-847AA90234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585F7-75FF-7A09-CD0E-F1BEC70B41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B31BBF-67AB-46C3-939D-2B0D34B2F264}" type="datetimeFigureOut">
              <a:rPr lang="en-US" smtClean="0"/>
              <a:t>2/13/2024</a:t>
            </a:fld>
            <a:endParaRPr lang="en-US"/>
          </a:p>
        </p:txBody>
      </p:sp>
      <p:sp>
        <p:nvSpPr>
          <p:cNvPr id="5" name="Footer Placeholder 4">
            <a:extLst>
              <a:ext uri="{FF2B5EF4-FFF2-40B4-BE49-F238E27FC236}">
                <a16:creationId xmlns:a16="http://schemas.microsoft.com/office/drawing/2014/main" id="{CE150E01-41CB-4D15-E997-A57BD0014F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CEED42-32E7-E796-66C0-58AFC05DBE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6DF3A6-0098-402B-8BEA-C04C2B20B8FC}" type="slidenum">
              <a:rPr lang="en-US" smtClean="0"/>
              <a:t>‹#›</a:t>
            </a:fld>
            <a:endParaRPr lang="en-US"/>
          </a:p>
        </p:txBody>
      </p:sp>
    </p:spTree>
    <p:extLst>
      <p:ext uri="{BB962C8B-B14F-4D97-AF65-F5344CB8AC3E}">
        <p14:creationId xmlns:p14="http://schemas.microsoft.com/office/powerpoint/2010/main" val="2005637306"/>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lists.oasis-open-projects.org/g/niemopen-nmotsc" TargetMode="External"/><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hyperlink" Target="https://lists.oasis-open-projects.org/g/niemopen-nbactsc" TargetMode="External"/><Relationship Id="rId2" Type="http://schemas.openxmlformats.org/officeDocument/2006/relationships/image" Target="../media/image4.png"/><Relationship Id="rId1" Type="http://schemas.openxmlformats.org/officeDocument/2006/relationships/slideLayout" Target="../slideLayouts/slideLayout30.xml"/><Relationship Id="rId6" Type="http://schemas.openxmlformats.org/officeDocument/2006/relationships/image" Target="../media/image8.jpg"/><Relationship Id="rId11" Type="http://schemas.openxmlformats.org/officeDocument/2006/relationships/hyperlink" Target="https://lists.oasis-open-projects.org/g/niemopen-ntactsc" TargetMode="External"/><Relationship Id="rId5" Type="http://schemas.openxmlformats.org/officeDocument/2006/relationships/image" Target="../media/image7.jpg"/><Relationship Id="rId10" Type="http://schemas.openxmlformats.org/officeDocument/2006/relationships/hyperlink" Target="https://lists.oasis-open-projects.org/g/niemopen-pgb" TargetMode="External"/><Relationship Id="rId4" Type="http://schemas.openxmlformats.org/officeDocument/2006/relationships/image" Target="../media/image6.jpg"/><Relationship Id="rId9" Type="http://schemas.openxmlformats.org/officeDocument/2006/relationships/hyperlink" Target="https://lists.oasis-open-projects.org/g/niemopen"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g"/><Relationship Id="rId2" Type="http://schemas.openxmlformats.org/officeDocument/2006/relationships/notesSlide" Target="../notesSlides/notesSlide5.xml"/><Relationship Id="rId16" Type="http://schemas.openxmlformats.org/officeDocument/2006/relationships/image" Target="../media/image24.jfif"/><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jp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jpg"/></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niemopen/nbac-admin" TargetMode="External"/><Relationship Id="rId13" Type="http://schemas.openxmlformats.org/officeDocument/2006/relationships/hyperlink" Target="https://lists.oasis-open-projects.org/g/niemopen-nmotsc" TargetMode="External"/><Relationship Id="rId3" Type="http://schemas.openxmlformats.org/officeDocument/2006/relationships/hyperlink" Target="https://www.oasis-open.org/" TargetMode="External"/><Relationship Id="rId7" Type="http://schemas.openxmlformats.org/officeDocument/2006/relationships/hyperlink" Target="https://github.com/niemopen/ntac-admin" TargetMode="External"/><Relationship Id="rId12" Type="http://schemas.openxmlformats.org/officeDocument/2006/relationships/hyperlink" Target="https://lists.oasis-open-projects.org/g/niemopen-nbactsc" TargetMode="External"/><Relationship Id="rId17" Type="http://schemas.openxmlformats.org/officeDocument/2006/relationships/image" Target="../media/image27.png"/><Relationship Id="rId2" Type="http://schemas.openxmlformats.org/officeDocument/2006/relationships/image" Target="../media/image25.png"/><Relationship Id="rId16"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hyperlink" Target="https://github.com/niemopen/oasis-open-project" TargetMode="External"/><Relationship Id="rId11" Type="http://schemas.openxmlformats.org/officeDocument/2006/relationships/hyperlink" Target="https://lists.oasis-open-projects.org/g/niemopen-ntactsc" TargetMode="External"/><Relationship Id="rId5" Type="http://schemas.openxmlformats.org/officeDocument/2006/relationships/hyperlink" Target="https://www.niem.gov/" TargetMode="External"/><Relationship Id="rId15" Type="http://schemas.openxmlformats.org/officeDocument/2006/relationships/image" Target="../media/image26.JPG"/><Relationship Id="rId10" Type="http://schemas.openxmlformats.org/officeDocument/2006/relationships/hyperlink" Target="https://lists.oasis-open-projects.org/g/niemopen" TargetMode="External"/><Relationship Id="rId4" Type="http://schemas.openxmlformats.org/officeDocument/2006/relationships/hyperlink" Target="http://niemopen.org/" TargetMode="External"/><Relationship Id="rId9" Type="http://schemas.openxmlformats.org/officeDocument/2006/relationships/hyperlink" Target="https://join.slack.com/t/niemopen/shared_invite/zt-1n1brwp2p-bRBR~gklra0f5Btdzami5w" TargetMode="External"/><Relationship Id="rId14" Type="http://schemas.openxmlformats.org/officeDocument/2006/relationships/hyperlink" Target="https://lists.oasis-open-projects.org/g/niemopen-sltt"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mailto:Lavdjola.farrington.civ@mail.mil" TargetMode="External"/><Relationship Id="rId7" Type="http://schemas.openxmlformats.org/officeDocument/2006/relationships/image" Target="../media/image3.JPG"/><Relationship Id="rId2" Type="http://schemas.openxmlformats.org/officeDocument/2006/relationships/hyperlink" Target="mailto:Beth.l.smalley.civ@mail.mil" TargetMode="External"/><Relationship Id="rId1" Type="http://schemas.openxmlformats.org/officeDocument/2006/relationships/slideLayout" Target="../slideLayouts/slideLayout8.xml"/><Relationship Id="rId6" Type="http://schemas.openxmlformats.org/officeDocument/2006/relationships/hyperlink" Target="mailto:Js.dsc.j6.mbx.milops@mail.mil" TargetMode="External"/><Relationship Id="rId5" Type="http://schemas.openxmlformats.org/officeDocument/2006/relationships/hyperlink" Target="https://niem.github.io/community/milops/" TargetMode="External"/><Relationship Id="rId4" Type="http://schemas.openxmlformats.org/officeDocument/2006/relationships/hyperlink" Target="mailto:Nicholas.a.ballard.civ@mail.mi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3D96-8769-43CF-B893-8F2406FA1DE6}"/>
              </a:ext>
            </a:extLst>
          </p:cNvPr>
          <p:cNvSpPr>
            <a:spLocks noGrp="1"/>
          </p:cNvSpPr>
          <p:nvPr>
            <p:ph type="ctrTitle"/>
          </p:nvPr>
        </p:nvSpPr>
        <p:spPr>
          <a:xfrm>
            <a:off x="1828800" y="4433795"/>
            <a:ext cx="10363200" cy="1524000"/>
          </a:xfrm>
        </p:spPr>
        <p:txBody>
          <a:bodyPr/>
          <a:lstStyle/>
          <a:p>
            <a:r>
              <a:rPr lang="en-US" dirty="0"/>
              <a:t>MilOps Stakeholder Engagement</a:t>
            </a:r>
          </a:p>
        </p:txBody>
      </p:sp>
      <p:sp>
        <p:nvSpPr>
          <p:cNvPr id="3" name="Subtitle 2">
            <a:extLst>
              <a:ext uri="{FF2B5EF4-FFF2-40B4-BE49-F238E27FC236}">
                <a16:creationId xmlns:a16="http://schemas.microsoft.com/office/drawing/2014/main" id="{E766A1DD-B37E-45FB-B371-A1418B276783}"/>
              </a:ext>
            </a:extLst>
          </p:cNvPr>
          <p:cNvSpPr>
            <a:spLocks noGrp="1"/>
          </p:cNvSpPr>
          <p:nvPr>
            <p:ph type="subTitle" idx="1"/>
          </p:nvPr>
        </p:nvSpPr>
        <p:spPr>
          <a:xfrm>
            <a:off x="2964425" y="6164272"/>
            <a:ext cx="8534400" cy="369263"/>
          </a:xfrm>
        </p:spPr>
        <p:txBody>
          <a:bodyPr/>
          <a:lstStyle/>
          <a:p>
            <a:r>
              <a:rPr lang="en-US" sz="2400" dirty="0"/>
              <a:t>Wednesday, February 14 , 2024</a:t>
            </a:r>
            <a:endParaRPr lang="en-US" dirty="0"/>
          </a:p>
        </p:txBody>
      </p:sp>
      <p:pic>
        <p:nvPicPr>
          <p:cNvPr id="4" name="Picture 3">
            <a:extLst>
              <a:ext uri="{FF2B5EF4-FFF2-40B4-BE49-F238E27FC236}">
                <a16:creationId xmlns:a16="http://schemas.microsoft.com/office/drawing/2014/main" id="{4649AB42-857C-406B-95F4-48F18FD1092E}"/>
              </a:ext>
            </a:extLst>
          </p:cNvPr>
          <p:cNvPicPr>
            <a:picLocks noChangeAspect="1"/>
          </p:cNvPicPr>
          <p:nvPr/>
        </p:nvPicPr>
        <p:blipFill>
          <a:blip r:embed="rId2"/>
          <a:stretch>
            <a:fillRect/>
          </a:stretch>
        </p:blipFill>
        <p:spPr>
          <a:xfrm>
            <a:off x="10322521" y="324465"/>
            <a:ext cx="1664352" cy="1524132"/>
          </a:xfrm>
          <a:prstGeom prst="rect">
            <a:avLst/>
          </a:prstGeom>
        </p:spPr>
      </p:pic>
    </p:spTree>
    <p:extLst>
      <p:ext uri="{BB962C8B-B14F-4D97-AF65-F5344CB8AC3E}">
        <p14:creationId xmlns:p14="http://schemas.microsoft.com/office/powerpoint/2010/main" val="2931164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A3816-BAA3-C195-3E0F-5A23F97444F0}"/>
              </a:ext>
            </a:extLst>
          </p:cNvPr>
          <p:cNvSpPr>
            <a:spLocks noGrp="1"/>
          </p:cNvSpPr>
          <p:nvPr>
            <p:ph type="title"/>
          </p:nvPr>
        </p:nvSpPr>
        <p:spPr/>
        <p:txBody>
          <a:bodyPr/>
          <a:lstStyle/>
          <a:p>
            <a:r>
              <a:rPr lang="en-US" dirty="0" err="1"/>
              <a:t>Niemopen</a:t>
            </a:r>
            <a:r>
              <a:rPr lang="en-US" dirty="0"/>
              <a:t> news </a:t>
            </a:r>
          </a:p>
        </p:txBody>
      </p:sp>
      <p:sp>
        <p:nvSpPr>
          <p:cNvPr id="3" name="Text Placeholder 2">
            <a:extLst>
              <a:ext uri="{FF2B5EF4-FFF2-40B4-BE49-F238E27FC236}">
                <a16:creationId xmlns:a16="http://schemas.microsoft.com/office/drawing/2014/main" id="{D60F22E2-D88A-9F49-F771-A326BD7825FB}"/>
              </a:ext>
            </a:extLst>
          </p:cNvPr>
          <p:cNvSpPr>
            <a:spLocks noGrp="1"/>
          </p:cNvSpPr>
          <p:nvPr>
            <p:ph type="body" sz="quarter" idx="13"/>
          </p:nvPr>
        </p:nvSpPr>
        <p:spPr>
          <a:xfrm>
            <a:off x="609600" y="903641"/>
            <a:ext cx="11079192" cy="5400339"/>
          </a:xfrm>
        </p:spPr>
        <p:txBody>
          <a:bodyPr>
            <a:normAutofit fontScale="62500" lnSpcReduction="20000"/>
          </a:bodyPr>
          <a:lstStyle/>
          <a:p>
            <a:r>
              <a:rPr lang="en-US" dirty="0"/>
              <a:t>PGB exploring possible NMO transition </a:t>
            </a:r>
          </a:p>
          <a:p>
            <a:pPr lvl="1">
              <a:lnSpc>
                <a:spcPct val="120000"/>
              </a:lnSpc>
            </a:pPr>
            <a:r>
              <a:rPr lang="en-US" sz="1600" dirty="0">
                <a:solidFill>
                  <a:schemeClr val="bg2">
                    <a:lumMod val="10000"/>
                  </a:schemeClr>
                </a:solidFill>
              </a:rPr>
              <a:t>Exploring courses-of-action                             </a:t>
            </a:r>
          </a:p>
          <a:p>
            <a:pPr lvl="1">
              <a:lnSpc>
                <a:spcPct val="120000"/>
              </a:lnSpc>
            </a:pPr>
            <a:r>
              <a:rPr lang="en-US" sz="1600" dirty="0">
                <a:solidFill>
                  <a:schemeClr val="bg2">
                    <a:lumMod val="10000"/>
                  </a:schemeClr>
                </a:solidFill>
              </a:rPr>
              <a:t>What does a new organization look like: Co-Leads/Co-Chairs</a:t>
            </a:r>
          </a:p>
          <a:p>
            <a:pPr lvl="1">
              <a:lnSpc>
                <a:spcPct val="120000"/>
              </a:lnSpc>
            </a:pPr>
            <a:r>
              <a:rPr lang="en-US" sz="1600" dirty="0">
                <a:solidFill>
                  <a:schemeClr val="bg2">
                    <a:lumMod val="10000"/>
                  </a:schemeClr>
                </a:solidFill>
              </a:rPr>
              <a:t>Responsibilities/activities could be distributed across sponsoring organizations</a:t>
            </a:r>
          </a:p>
          <a:p>
            <a:pPr lvl="1">
              <a:lnSpc>
                <a:spcPct val="120000"/>
              </a:lnSpc>
            </a:pPr>
            <a:r>
              <a:rPr lang="en-US" sz="1600" dirty="0">
                <a:solidFill>
                  <a:schemeClr val="bg2">
                    <a:lumMod val="10000"/>
                  </a:schemeClr>
                </a:solidFill>
              </a:rPr>
              <a:t>Costs vs. benefits                                              </a:t>
            </a:r>
          </a:p>
          <a:p>
            <a:pPr lvl="1">
              <a:lnSpc>
                <a:spcPct val="120000"/>
              </a:lnSpc>
            </a:pPr>
            <a:r>
              <a:rPr lang="en-US" sz="1600" dirty="0">
                <a:solidFill>
                  <a:schemeClr val="bg2">
                    <a:lumMod val="10000"/>
                  </a:schemeClr>
                </a:solidFill>
              </a:rPr>
              <a:t>Risks</a:t>
            </a:r>
          </a:p>
          <a:p>
            <a:endParaRPr lang="en-US" dirty="0"/>
          </a:p>
          <a:p>
            <a:pPr>
              <a:lnSpc>
                <a:spcPct val="80000"/>
              </a:lnSpc>
            </a:pPr>
            <a:r>
              <a:rPr lang="en-US" dirty="0"/>
              <a:t>DAMA</a:t>
            </a:r>
          </a:p>
          <a:p>
            <a:pPr lvl="1">
              <a:lnSpc>
                <a:spcPct val="80000"/>
              </a:lnSpc>
            </a:pPr>
            <a:r>
              <a:rPr lang="en-US" sz="1600" dirty="0"/>
              <a:t>Scott Renner &amp; Frank </a:t>
            </a:r>
            <a:r>
              <a:rPr lang="en-US" sz="1600" dirty="0" err="1"/>
              <a:t>Klucznik</a:t>
            </a:r>
            <a:r>
              <a:rPr lang="en-US" sz="1600" dirty="0"/>
              <a:t> drafting NIEM text for next DMBOK</a:t>
            </a:r>
          </a:p>
          <a:p>
            <a:pPr lvl="1">
              <a:lnSpc>
                <a:spcPct val="80000"/>
              </a:lnSpc>
            </a:pPr>
            <a:endParaRPr lang="en-US" sz="2400" dirty="0"/>
          </a:p>
          <a:p>
            <a:r>
              <a:rPr lang="en-US" dirty="0"/>
              <a:t>GTRI Contract </a:t>
            </a:r>
          </a:p>
          <a:p>
            <a:pPr lvl="1"/>
            <a:r>
              <a:rPr lang="en-US" dirty="0"/>
              <a:t>Has been completed and now supporting NBAC, NTAC, &amp; PGB  </a:t>
            </a:r>
          </a:p>
          <a:p>
            <a:endParaRPr lang="en-US" dirty="0"/>
          </a:p>
          <a:p>
            <a:r>
              <a:rPr lang="en-US" dirty="0"/>
              <a:t>NSF Grant</a:t>
            </a:r>
          </a:p>
          <a:p>
            <a:endParaRPr lang="en-US" dirty="0"/>
          </a:p>
          <a:p>
            <a:r>
              <a:rPr lang="en-US" dirty="0"/>
              <a:t>Training</a:t>
            </a:r>
          </a:p>
          <a:p>
            <a:pPr lvl="1">
              <a:lnSpc>
                <a:spcPct val="120000"/>
              </a:lnSpc>
            </a:pPr>
            <a:r>
              <a:rPr lang="en-US" sz="1600" dirty="0">
                <a:solidFill>
                  <a:schemeClr val="bg2">
                    <a:lumMod val="10000"/>
                  </a:schemeClr>
                </a:solidFill>
              </a:rPr>
              <a:t>Received approval from PGB to purchase </a:t>
            </a:r>
            <a:r>
              <a:rPr lang="en-US" sz="1600" dirty="0" err="1">
                <a:solidFill>
                  <a:schemeClr val="bg2">
                    <a:lumMod val="10000"/>
                  </a:schemeClr>
                </a:solidFill>
              </a:rPr>
              <a:t>LearnPress</a:t>
            </a:r>
            <a:r>
              <a:rPr lang="en-US" sz="1600" dirty="0">
                <a:solidFill>
                  <a:schemeClr val="bg2">
                    <a:lumMod val="10000"/>
                  </a:schemeClr>
                </a:solidFill>
              </a:rPr>
              <a:t> Learning Management System (LMS)</a:t>
            </a:r>
          </a:p>
          <a:p>
            <a:pPr lvl="1">
              <a:lnSpc>
                <a:spcPct val="120000"/>
              </a:lnSpc>
            </a:pPr>
            <a:r>
              <a:rPr lang="en-US" sz="1600" dirty="0">
                <a:solidFill>
                  <a:schemeClr val="bg2">
                    <a:lumMod val="10000"/>
                  </a:schemeClr>
                </a:solidFill>
              </a:rPr>
              <a:t>LMS provides mechanism to collect analytics and track training progress</a:t>
            </a:r>
          </a:p>
          <a:p>
            <a:pPr lvl="1">
              <a:lnSpc>
                <a:spcPct val="120000"/>
              </a:lnSpc>
            </a:pPr>
            <a:r>
              <a:rPr lang="en-US" sz="1600" dirty="0">
                <a:solidFill>
                  <a:schemeClr val="bg2">
                    <a:lumMod val="10000"/>
                  </a:schemeClr>
                </a:solidFill>
              </a:rPr>
              <a:t>Future Vision – formal </a:t>
            </a:r>
            <a:r>
              <a:rPr lang="en-US" sz="1600" dirty="0" err="1">
                <a:solidFill>
                  <a:schemeClr val="bg2">
                    <a:lumMod val="10000"/>
                  </a:schemeClr>
                </a:solidFill>
              </a:rPr>
              <a:t>NIEMOpen</a:t>
            </a:r>
            <a:r>
              <a:rPr lang="en-US" sz="1600" dirty="0">
                <a:solidFill>
                  <a:schemeClr val="bg2">
                    <a:lumMod val="10000"/>
                  </a:schemeClr>
                </a:solidFill>
              </a:rPr>
              <a:t> certification on par w/Industry (Microsoft)</a:t>
            </a:r>
          </a:p>
          <a:p>
            <a:pPr lvl="2">
              <a:lnSpc>
                <a:spcPct val="120000"/>
              </a:lnSpc>
              <a:buFont typeface="Wingdings" panose="05000000000000000000" pitchFamily="2" charset="2"/>
              <a:buChar char="§"/>
            </a:pPr>
            <a:r>
              <a:rPr lang="en-US" sz="1600" dirty="0">
                <a:solidFill>
                  <a:schemeClr val="bg2">
                    <a:lumMod val="10000"/>
                  </a:schemeClr>
                </a:solidFill>
              </a:rPr>
              <a:t>PDUs, Certificates acknowledging course completion</a:t>
            </a:r>
          </a:p>
          <a:p>
            <a:pPr lvl="1">
              <a:lnSpc>
                <a:spcPct val="120000"/>
              </a:lnSpc>
            </a:pPr>
            <a:r>
              <a:rPr lang="en-US" sz="1600" dirty="0">
                <a:solidFill>
                  <a:schemeClr val="bg2">
                    <a:lumMod val="10000"/>
                  </a:schemeClr>
                </a:solidFill>
              </a:rPr>
              <a:t>Update current curriculum to reflect:</a:t>
            </a:r>
          </a:p>
          <a:p>
            <a:pPr lvl="2">
              <a:lnSpc>
                <a:spcPct val="120000"/>
              </a:lnSpc>
            </a:pPr>
            <a:r>
              <a:rPr lang="en-US" sz="1600" dirty="0">
                <a:solidFill>
                  <a:schemeClr val="bg2">
                    <a:lumMod val="10000"/>
                  </a:schemeClr>
                </a:solidFill>
              </a:rPr>
              <a:t>Model Version 6.0 </a:t>
            </a:r>
          </a:p>
          <a:p>
            <a:pPr lvl="2">
              <a:lnSpc>
                <a:spcPct val="120000"/>
              </a:lnSpc>
            </a:pPr>
            <a:r>
              <a:rPr lang="en-US" sz="1600" dirty="0">
                <a:solidFill>
                  <a:schemeClr val="bg2">
                    <a:lumMod val="10000"/>
                  </a:schemeClr>
                </a:solidFill>
              </a:rPr>
              <a:t>API 2.0</a:t>
            </a:r>
          </a:p>
          <a:p>
            <a:pPr lvl="2">
              <a:lnSpc>
                <a:spcPct val="120000"/>
              </a:lnSpc>
            </a:pPr>
            <a:r>
              <a:rPr lang="en-US" sz="1600" dirty="0">
                <a:solidFill>
                  <a:schemeClr val="bg2">
                    <a:lumMod val="10000"/>
                  </a:schemeClr>
                </a:solidFill>
              </a:rPr>
              <a:t>NDR v6.0</a:t>
            </a:r>
          </a:p>
          <a:p>
            <a:pPr lvl="2">
              <a:lnSpc>
                <a:spcPct val="120000"/>
              </a:lnSpc>
            </a:pPr>
            <a:r>
              <a:rPr lang="en-US" sz="1600" dirty="0">
                <a:solidFill>
                  <a:schemeClr val="bg2">
                    <a:lumMod val="10000"/>
                  </a:schemeClr>
                </a:solidFill>
              </a:rPr>
              <a:t>MEP &amp; CMF tools</a:t>
            </a:r>
          </a:p>
          <a:p>
            <a:endParaRPr lang="en-US" dirty="0"/>
          </a:p>
        </p:txBody>
      </p:sp>
    </p:spTree>
    <p:extLst>
      <p:ext uri="{BB962C8B-B14F-4D97-AF65-F5344CB8AC3E}">
        <p14:creationId xmlns:p14="http://schemas.microsoft.com/office/powerpoint/2010/main" val="999749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D11A84-C6E2-4674-9E64-B9909BDE3345}"/>
              </a:ext>
            </a:extLst>
          </p:cNvPr>
          <p:cNvSpPr txBox="1"/>
          <p:nvPr/>
        </p:nvSpPr>
        <p:spPr>
          <a:xfrm>
            <a:off x="1386348" y="1681316"/>
            <a:ext cx="9645446" cy="2691250"/>
          </a:xfrm>
          <a:prstGeom prst="rect">
            <a:avLst/>
          </a:prstGeom>
          <a:noFill/>
        </p:spPr>
        <p:txBody>
          <a:bodyPr wrap="square">
            <a:spAutoFit/>
          </a:bodyPr>
          <a:lstStyle/>
          <a:p>
            <a:pPr algn="ctr">
              <a:lnSpc>
                <a:spcPct val="150000"/>
              </a:lnSpc>
            </a:pPr>
            <a:r>
              <a:rPr lang="en-US" sz="6000" dirty="0">
                <a:solidFill>
                  <a:schemeClr val="tx2">
                    <a:lumMod val="50000"/>
                  </a:schemeClr>
                </a:solidFill>
              </a:rPr>
              <a:t>Open Discussion / Closing Remarks</a:t>
            </a:r>
          </a:p>
        </p:txBody>
      </p:sp>
      <p:pic>
        <p:nvPicPr>
          <p:cNvPr id="5" name="Picture 4">
            <a:extLst>
              <a:ext uri="{FF2B5EF4-FFF2-40B4-BE49-F238E27FC236}">
                <a16:creationId xmlns:a16="http://schemas.microsoft.com/office/drawing/2014/main" id="{DD6D8F14-100E-47DF-B679-CAAE08EAD3C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23129" y="157316"/>
            <a:ext cx="1668871" cy="1524000"/>
          </a:xfrm>
          <a:prstGeom prst="rect">
            <a:avLst/>
          </a:prstGeom>
        </p:spPr>
      </p:pic>
    </p:spTree>
    <p:extLst>
      <p:ext uri="{BB962C8B-B14F-4D97-AF65-F5344CB8AC3E}">
        <p14:creationId xmlns:p14="http://schemas.microsoft.com/office/powerpoint/2010/main" val="3989822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161532" y="1680972"/>
            <a:ext cx="5414010" cy="2822575"/>
            <a:chOff x="6161532" y="1680972"/>
            <a:chExt cx="5414010" cy="2822575"/>
          </a:xfrm>
        </p:grpSpPr>
        <p:pic>
          <p:nvPicPr>
            <p:cNvPr id="3" name="object 3"/>
            <p:cNvPicPr/>
            <p:nvPr/>
          </p:nvPicPr>
          <p:blipFill>
            <a:blip r:embed="rId2" cstate="print"/>
            <a:stretch>
              <a:fillRect/>
            </a:stretch>
          </p:blipFill>
          <p:spPr>
            <a:xfrm>
              <a:off x="6161532" y="1680972"/>
              <a:ext cx="5414010" cy="1818893"/>
            </a:xfrm>
            <a:prstGeom prst="rect">
              <a:avLst/>
            </a:prstGeom>
          </p:spPr>
        </p:pic>
        <p:pic>
          <p:nvPicPr>
            <p:cNvPr id="4" name="object 4"/>
            <p:cNvPicPr/>
            <p:nvPr/>
          </p:nvPicPr>
          <p:blipFill>
            <a:blip r:embed="rId3" cstate="print"/>
            <a:stretch>
              <a:fillRect/>
            </a:stretch>
          </p:blipFill>
          <p:spPr>
            <a:xfrm>
              <a:off x="7356348" y="3246119"/>
              <a:ext cx="1225296" cy="1229867"/>
            </a:xfrm>
            <a:prstGeom prst="rect">
              <a:avLst/>
            </a:prstGeom>
          </p:spPr>
        </p:pic>
        <p:pic>
          <p:nvPicPr>
            <p:cNvPr id="5" name="object 5"/>
            <p:cNvPicPr/>
            <p:nvPr/>
          </p:nvPicPr>
          <p:blipFill>
            <a:blip r:embed="rId4" cstate="print"/>
            <a:stretch>
              <a:fillRect/>
            </a:stretch>
          </p:blipFill>
          <p:spPr>
            <a:xfrm>
              <a:off x="9989820" y="3275075"/>
              <a:ext cx="1341120" cy="1228344"/>
            </a:xfrm>
            <a:prstGeom prst="rect">
              <a:avLst/>
            </a:prstGeom>
          </p:spPr>
        </p:pic>
        <p:pic>
          <p:nvPicPr>
            <p:cNvPr id="6" name="object 6"/>
            <p:cNvPicPr/>
            <p:nvPr/>
          </p:nvPicPr>
          <p:blipFill>
            <a:blip r:embed="rId5" cstate="print"/>
            <a:stretch>
              <a:fillRect/>
            </a:stretch>
          </p:blipFill>
          <p:spPr>
            <a:xfrm>
              <a:off x="7324344" y="1770888"/>
              <a:ext cx="1202436" cy="1229868"/>
            </a:xfrm>
            <a:prstGeom prst="rect">
              <a:avLst/>
            </a:prstGeom>
          </p:spPr>
        </p:pic>
        <p:pic>
          <p:nvPicPr>
            <p:cNvPr id="7" name="object 7"/>
            <p:cNvPicPr/>
            <p:nvPr/>
          </p:nvPicPr>
          <p:blipFill>
            <a:blip r:embed="rId6" cstate="print"/>
            <a:stretch>
              <a:fillRect/>
            </a:stretch>
          </p:blipFill>
          <p:spPr>
            <a:xfrm>
              <a:off x="10020300" y="1770888"/>
              <a:ext cx="1310640" cy="1310639"/>
            </a:xfrm>
            <a:prstGeom prst="rect">
              <a:avLst/>
            </a:prstGeom>
          </p:spPr>
        </p:pic>
      </p:grpSp>
      <p:sp>
        <p:nvSpPr>
          <p:cNvPr id="8" name="object 8"/>
          <p:cNvSpPr txBox="1">
            <a:spLocks noGrp="1"/>
          </p:cNvSpPr>
          <p:nvPr>
            <p:ph type="title"/>
          </p:nvPr>
        </p:nvSpPr>
        <p:spPr>
          <a:prstGeom prst="rect">
            <a:avLst/>
          </a:prstGeom>
        </p:spPr>
        <p:txBody>
          <a:bodyPr vert="horz" wrap="square" lIns="0" tIns="12065" rIns="0" bIns="0" rtlCol="0">
            <a:spAutoFit/>
          </a:bodyPr>
          <a:lstStyle/>
          <a:p>
            <a:pPr marL="69850">
              <a:lnSpc>
                <a:spcPct val="100000"/>
              </a:lnSpc>
              <a:spcBef>
                <a:spcPts val="95"/>
              </a:spcBef>
            </a:pPr>
            <a:r>
              <a:rPr dirty="0"/>
              <a:t>NMO,</a:t>
            </a:r>
            <a:r>
              <a:rPr spc="-65" dirty="0"/>
              <a:t> </a:t>
            </a:r>
            <a:r>
              <a:rPr dirty="0"/>
              <a:t>NBAC,</a:t>
            </a:r>
            <a:r>
              <a:rPr spc="-50" dirty="0"/>
              <a:t> </a:t>
            </a:r>
            <a:r>
              <a:rPr dirty="0"/>
              <a:t>&amp;</a:t>
            </a:r>
            <a:r>
              <a:rPr spc="-75" dirty="0"/>
              <a:t> </a:t>
            </a:r>
            <a:r>
              <a:rPr spc="-35" dirty="0"/>
              <a:t>NTAC</a:t>
            </a:r>
            <a:r>
              <a:rPr spc="-50" dirty="0"/>
              <a:t> </a:t>
            </a:r>
            <a:r>
              <a:rPr dirty="0"/>
              <a:t>TSC</a:t>
            </a:r>
            <a:r>
              <a:rPr spc="-70" dirty="0"/>
              <a:t> </a:t>
            </a:r>
            <a:r>
              <a:rPr spc="-25" dirty="0"/>
              <a:t>CO-</a:t>
            </a:r>
            <a:r>
              <a:rPr spc="-10" dirty="0"/>
              <a:t>CHAIRS</a:t>
            </a:r>
          </a:p>
        </p:txBody>
      </p:sp>
      <p:graphicFrame>
        <p:nvGraphicFramePr>
          <p:cNvPr id="9" name="object 9"/>
          <p:cNvGraphicFramePr>
            <a:graphicFrameLocks noGrp="1"/>
          </p:cNvGraphicFramePr>
          <p:nvPr/>
        </p:nvGraphicFramePr>
        <p:xfrm>
          <a:off x="486079" y="1665477"/>
          <a:ext cx="5216525" cy="1481455"/>
        </p:xfrm>
        <a:graphic>
          <a:graphicData uri="http://schemas.openxmlformats.org/drawingml/2006/table">
            <a:tbl>
              <a:tblPr firstRow="1" bandRow="1">
                <a:tableStyleId>{2D5ABB26-0587-4C30-8999-92F81FD0307C}</a:tableStyleId>
              </a:tblPr>
              <a:tblGrid>
                <a:gridCol w="1322705">
                  <a:extLst>
                    <a:ext uri="{9D8B030D-6E8A-4147-A177-3AD203B41FA5}">
                      <a16:colId xmlns:a16="http://schemas.microsoft.com/office/drawing/2014/main" val="20000"/>
                    </a:ext>
                  </a:extLst>
                </a:gridCol>
                <a:gridCol w="3893820">
                  <a:extLst>
                    <a:ext uri="{9D8B030D-6E8A-4147-A177-3AD203B41FA5}">
                      <a16:colId xmlns:a16="http://schemas.microsoft.com/office/drawing/2014/main" val="20001"/>
                    </a:ext>
                  </a:extLst>
                </a:gridCol>
              </a:tblGrid>
              <a:tr h="370205">
                <a:tc>
                  <a:txBody>
                    <a:bodyPr/>
                    <a:lstStyle/>
                    <a:p>
                      <a:pPr marL="91440">
                        <a:lnSpc>
                          <a:spcPct val="100000"/>
                        </a:lnSpc>
                        <a:spcBef>
                          <a:spcPts val="320"/>
                        </a:spcBef>
                      </a:pPr>
                      <a:r>
                        <a:rPr sz="1400" b="1" spc="-25" dirty="0">
                          <a:solidFill>
                            <a:srgbClr val="FFFFFF"/>
                          </a:solidFill>
                          <a:latin typeface="Arial"/>
                          <a:cs typeface="Arial"/>
                        </a:rPr>
                        <a:t>TSC</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8C5EA"/>
                    </a:solidFill>
                  </a:tcPr>
                </a:tc>
                <a:tc>
                  <a:txBody>
                    <a:bodyPr/>
                    <a:lstStyle/>
                    <a:p>
                      <a:pPr marL="91440">
                        <a:lnSpc>
                          <a:spcPct val="100000"/>
                        </a:lnSpc>
                        <a:spcBef>
                          <a:spcPts val="320"/>
                        </a:spcBef>
                      </a:pPr>
                      <a:r>
                        <a:rPr sz="1400" b="1" dirty="0">
                          <a:solidFill>
                            <a:srgbClr val="FFFFFF"/>
                          </a:solidFill>
                          <a:latin typeface="Arial"/>
                          <a:cs typeface="Arial"/>
                        </a:rPr>
                        <a:t>Approved</a:t>
                      </a:r>
                      <a:r>
                        <a:rPr sz="1400" b="1" spc="-35" dirty="0">
                          <a:solidFill>
                            <a:srgbClr val="FFFFFF"/>
                          </a:solidFill>
                          <a:latin typeface="Arial"/>
                          <a:cs typeface="Arial"/>
                        </a:rPr>
                        <a:t> </a:t>
                      </a:r>
                      <a:r>
                        <a:rPr sz="1400" b="1" dirty="0">
                          <a:solidFill>
                            <a:srgbClr val="FFFFFF"/>
                          </a:solidFill>
                          <a:latin typeface="Arial"/>
                          <a:cs typeface="Arial"/>
                        </a:rPr>
                        <a:t>(TSC</a:t>
                      </a:r>
                      <a:r>
                        <a:rPr sz="1400" b="1" spc="-65" dirty="0">
                          <a:solidFill>
                            <a:srgbClr val="FFFFFF"/>
                          </a:solidFill>
                          <a:latin typeface="Arial"/>
                          <a:cs typeface="Arial"/>
                        </a:rPr>
                        <a:t> </a:t>
                      </a:r>
                      <a:r>
                        <a:rPr sz="1400" b="1" spc="-10" dirty="0">
                          <a:solidFill>
                            <a:srgbClr val="FFFFFF"/>
                          </a:solidFill>
                          <a:latin typeface="Arial"/>
                          <a:cs typeface="Arial"/>
                        </a:rPr>
                        <a:t>CHAIRS)</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78C5EA"/>
                    </a:solidFill>
                  </a:tcPr>
                </a:tc>
                <a:extLst>
                  <a:ext uri="{0D108BD9-81ED-4DB2-BD59-A6C34878D82A}">
                    <a16:rowId xmlns:a16="http://schemas.microsoft.com/office/drawing/2014/main" val="10000"/>
                  </a:ext>
                </a:extLst>
              </a:tr>
              <a:tr h="370840">
                <a:tc>
                  <a:txBody>
                    <a:bodyPr/>
                    <a:lstStyle/>
                    <a:p>
                      <a:pPr marL="91440">
                        <a:lnSpc>
                          <a:spcPct val="100000"/>
                        </a:lnSpc>
                        <a:spcBef>
                          <a:spcPts val="320"/>
                        </a:spcBef>
                      </a:pPr>
                      <a:r>
                        <a:rPr sz="1400" dirty="0">
                          <a:solidFill>
                            <a:srgbClr val="1E1C11"/>
                          </a:solidFill>
                          <a:latin typeface="Arial"/>
                          <a:cs typeface="Arial"/>
                        </a:rPr>
                        <a:t>NMO</a:t>
                      </a:r>
                      <a:r>
                        <a:rPr sz="1400" spc="-50" dirty="0">
                          <a:solidFill>
                            <a:srgbClr val="1E1C11"/>
                          </a:solidFill>
                          <a:latin typeface="Arial"/>
                          <a:cs typeface="Arial"/>
                        </a:rPr>
                        <a:t> </a:t>
                      </a:r>
                      <a:r>
                        <a:rPr sz="1400" spc="-25" dirty="0">
                          <a:solidFill>
                            <a:srgbClr val="1E1C11"/>
                          </a:solidFill>
                          <a:latin typeface="Arial"/>
                          <a:cs typeface="Arial"/>
                        </a:rPr>
                        <a:t>TSC</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AF7"/>
                    </a:solidFill>
                  </a:tcPr>
                </a:tc>
                <a:tc>
                  <a:txBody>
                    <a:bodyPr/>
                    <a:lstStyle/>
                    <a:p>
                      <a:pPr marL="91440">
                        <a:lnSpc>
                          <a:spcPct val="100000"/>
                        </a:lnSpc>
                        <a:spcBef>
                          <a:spcPts val="320"/>
                        </a:spcBef>
                      </a:pPr>
                      <a:r>
                        <a:rPr sz="1400" dirty="0">
                          <a:solidFill>
                            <a:srgbClr val="1E1C11"/>
                          </a:solidFill>
                          <a:latin typeface="Arial"/>
                          <a:cs typeface="Arial"/>
                        </a:rPr>
                        <a:t>Ms.</a:t>
                      </a:r>
                      <a:r>
                        <a:rPr sz="1400" spc="-25" dirty="0">
                          <a:solidFill>
                            <a:srgbClr val="1E1C11"/>
                          </a:solidFill>
                          <a:latin typeface="Arial"/>
                          <a:cs typeface="Arial"/>
                        </a:rPr>
                        <a:t> </a:t>
                      </a:r>
                      <a:r>
                        <a:rPr sz="1400" dirty="0">
                          <a:solidFill>
                            <a:srgbClr val="1E1C11"/>
                          </a:solidFill>
                          <a:latin typeface="Arial"/>
                          <a:cs typeface="Arial"/>
                        </a:rPr>
                        <a:t>Katherine</a:t>
                      </a:r>
                      <a:r>
                        <a:rPr sz="1400" spc="-55" dirty="0">
                          <a:solidFill>
                            <a:srgbClr val="1E1C11"/>
                          </a:solidFill>
                          <a:latin typeface="Arial"/>
                          <a:cs typeface="Arial"/>
                        </a:rPr>
                        <a:t> </a:t>
                      </a:r>
                      <a:r>
                        <a:rPr sz="1400" dirty="0">
                          <a:solidFill>
                            <a:srgbClr val="1E1C11"/>
                          </a:solidFill>
                          <a:latin typeface="Arial"/>
                          <a:cs typeface="Arial"/>
                        </a:rPr>
                        <a:t>Escobar</a:t>
                      </a:r>
                      <a:r>
                        <a:rPr sz="1400" spc="-55" dirty="0">
                          <a:solidFill>
                            <a:srgbClr val="1E1C11"/>
                          </a:solidFill>
                          <a:latin typeface="Arial"/>
                          <a:cs typeface="Arial"/>
                        </a:rPr>
                        <a:t> </a:t>
                      </a:r>
                      <a:r>
                        <a:rPr sz="1400" dirty="0">
                          <a:solidFill>
                            <a:srgbClr val="1E1C11"/>
                          </a:solidFill>
                          <a:latin typeface="Arial"/>
                          <a:cs typeface="Arial"/>
                        </a:rPr>
                        <a:t>&amp;</a:t>
                      </a:r>
                      <a:r>
                        <a:rPr sz="1400" spc="-5" dirty="0">
                          <a:solidFill>
                            <a:srgbClr val="1E1C11"/>
                          </a:solidFill>
                          <a:latin typeface="Arial"/>
                          <a:cs typeface="Arial"/>
                        </a:rPr>
                        <a:t> </a:t>
                      </a:r>
                      <a:r>
                        <a:rPr sz="1400" dirty="0">
                          <a:solidFill>
                            <a:srgbClr val="1E1C11"/>
                          </a:solidFill>
                          <a:latin typeface="Arial"/>
                          <a:cs typeface="Arial"/>
                        </a:rPr>
                        <a:t>Ms.</a:t>
                      </a:r>
                      <a:r>
                        <a:rPr sz="1400" spc="-25" dirty="0">
                          <a:solidFill>
                            <a:srgbClr val="1E1C11"/>
                          </a:solidFill>
                          <a:latin typeface="Arial"/>
                          <a:cs typeface="Arial"/>
                        </a:rPr>
                        <a:t> </a:t>
                      </a:r>
                      <a:r>
                        <a:rPr sz="1400" dirty="0">
                          <a:solidFill>
                            <a:srgbClr val="1E1C11"/>
                          </a:solidFill>
                          <a:latin typeface="Arial"/>
                          <a:cs typeface="Arial"/>
                        </a:rPr>
                        <a:t>Beth</a:t>
                      </a:r>
                      <a:r>
                        <a:rPr sz="1400" spc="-35" dirty="0">
                          <a:solidFill>
                            <a:srgbClr val="1E1C11"/>
                          </a:solidFill>
                          <a:latin typeface="Arial"/>
                          <a:cs typeface="Arial"/>
                        </a:rPr>
                        <a:t> </a:t>
                      </a:r>
                      <a:r>
                        <a:rPr sz="1400" spc="-10" dirty="0">
                          <a:solidFill>
                            <a:srgbClr val="1E1C11"/>
                          </a:solidFill>
                          <a:latin typeface="Arial"/>
                          <a:cs typeface="Arial"/>
                        </a:rPr>
                        <a:t>Smalley</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5EAF7"/>
                    </a:solidFill>
                  </a:tcPr>
                </a:tc>
                <a:extLst>
                  <a:ext uri="{0D108BD9-81ED-4DB2-BD59-A6C34878D82A}">
                    <a16:rowId xmlns:a16="http://schemas.microsoft.com/office/drawing/2014/main" val="10001"/>
                  </a:ext>
                </a:extLst>
              </a:tr>
              <a:tr h="370205">
                <a:tc>
                  <a:txBody>
                    <a:bodyPr/>
                    <a:lstStyle/>
                    <a:p>
                      <a:pPr marL="91440">
                        <a:lnSpc>
                          <a:spcPct val="100000"/>
                        </a:lnSpc>
                        <a:spcBef>
                          <a:spcPts val="320"/>
                        </a:spcBef>
                      </a:pPr>
                      <a:r>
                        <a:rPr sz="1400" dirty="0">
                          <a:solidFill>
                            <a:srgbClr val="1E1C11"/>
                          </a:solidFill>
                          <a:latin typeface="Arial"/>
                          <a:cs typeface="Arial"/>
                        </a:rPr>
                        <a:t>NBAC</a:t>
                      </a:r>
                      <a:r>
                        <a:rPr sz="1400" spc="-65" dirty="0">
                          <a:solidFill>
                            <a:srgbClr val="1E1C11"/>
                          </a:solidFill>
                          <a:latin typeface="Arial"/>
                          <a:cs typeface="Arial"/>
                        </a:rPr>
                        <a:t> </a:t>
                      </a:r>
                      <a:r>
                        <a:rPr sz="1400" spc="-25" dirty="0">
                          <a:solidFill>
                            <a:srgbClr val="1E1C11"/>
                          </a:solidFill>
                          <a:latin typeface="Arial"/>
                          <a:cs typeface="Arial"/>
                        </a:rPr>
                        <a:t>TSC</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5FA"/>
                    </a:solidFill>
                  </a:tcPr>
                </a:tc>
                <a:tc>
                  <a:txBody>
                    <a:bodyPr/>
                    <a:lstStyle/>
                    <a:p>
                      <a:pPr marL="91440">
                        <a:lnSpc>
                          <a:spcPct val="100000"/>
                        </a:lnSpc>
                        <a:spcBef>
                          <a:spcPts val="320"/>
                        </a:spcBef>
                      </a:pPr>
                      <a:r>
                        <a:rPr sz="1400" dirty="0">
                          <a:solidFill>
                            <a:srgbClr val="1E1C11"/>
                          </a:solidFill>
                          <a:latin typeface="Arial"/>
                          <a:cs typeface="Arial"/>
                        </a:rPr>
                        <a:t>Mr.</a:t>
                      </a:r>
                      <a:r>
                        <a:rPr sz="1400" spc="-45" dirty="0">
                          <a:solidFill>
                            <a:srgbClr val="1E1C11"/>
                          </a:solidFill>
                          <a:latin typeface="Arial"/>
                          <a:cs typeface="Arial"/>
                        </a:rPr>
                        <a:t> </a:t>
                      </a:r>
                      <a:r>
                        <a:rPr sz="1400" spc="-10" dirty="0">
                          <a:solidFill>
                            <a:srgbClr val="1E1C11"/>
                          </a:solidFill>
                          <a:latin typeface="Arial"/>
                          <a:cs typeface="Arial"/>
                        </a:rPr>
                        <a:t>Kamran</a:t>
                      </a:r>
                      <a:r>
                        <a:rPr sz="1400" spc="-105" dirty="0">
                          <a:solidFill>
                            <a:srgbClr val="1E1C11"/>
                          </a:solidFill>
                          <a:latin typeface="Arial"/>
                          <a:cs typeface="Arial"/>
                        </a:rPr>
                        <a:t> </a:t>
                      </a:r>
                      <a:r>
                        <a:rPr sz="1400" dirty="0">
                          <a:solidFill>
                            <a:srgbClr val="1E1C11"/>
                          </a:solidFill>
                          <a:latin typeface="Arial"/>
                          <a:cs typeface="Arial"/>
                        </a:rPr>
                        <a:t>Atri</a:t>
                      </a:r>
                      <a:r>
                        <a:rPr sz="1400" spc="-40" dirty="0">
                          <a:solidFill>
                            <a:srgbClr val="1E1C11"/>
                          </a:solidFill>
                          <a:latin typeface="Arial"/>
                          <a:cs typeface="Arial"/>
                        </a:rPr>
                        <a:t> </a:t>
                      </a:r>
                      <a:r>
                        <a:rPr sz="1400" dirty="0">
                          <a:solidFill>
                            <a:srgbClr val="1E1C11"/>
                          </a:solidFill>
                          <a:latin typeface="Arial"/>
                          <a:cs typeface="Arial"/>
                        </a:rPr>
                        <a:t>&amp;</a:t>
                      </a:r>
                      <a:r>
                        <a:rPr sz="1400" spc="-25" dirty="0">
                          <a:solidFill>
                            <a:srgbClr val="1E1C11"/>
                          </a:solidFill>
                          <a:latin typeface="Arial"/>
                          <a:cs typeface="Arial"/>
                        </a:rPr>
                        <a:t> </a:t>
                      </a:r>
                      <a:r>
                        <a:rPr sz="1400" spc="-20" dirty="0">
                          <a:solidFill>
                            <a:srgbClr val="1E1C11"/>
                          </a:solidFill>
                          <a:latin typeface="Arial"/>
                          <a:cs typeface="Arial"/>
                        </a:rPr>
                        <a:t>Mr.</a:t>
                      </a:r>
                      <a:r>
                        <a:rPr sz="1400" spc="-55" dirty="0">
                          <a:solidFill>
                            <a:srgbClr val="1E1C11"/>
                          </a:solidFill>
                          <a:latin typeface="Arial"/>
                          <a:cs typeface="Arial"/>
                        </a:rPr>
                        <a:t> </a:t>
                      </a:r>
                      <a:r>
                        <a:rPr sz="1400" dirty="0">
                          <a:solidFill>
                            <a:srgbClr val="1E1C11"/>
                          </a:solidFill>
                          <a:latin typeface="Arial"/>
                          <a:cs typeface="Arial"/>
                        </a:rPr>
                        <a:t>Thomas</a:t>
                      </a:r>
                      <a:r>
                        <a:rPr sz="1400" spc="-50" dirty="0">
                          <a:solidFill>
                            <a:srgbClr val="1E1C11"/>
                          </a:solidFill>
                          <a:latin typeface="Arial"/>
                          <a:cs typeface="Arial"/>
                        </a:rPr>
                        <a:t> </a:t>
                      </a:r>
                      <a:r>
                        <a:rPr sz="1400" spc="-20" dirty="0">
                          <a:solidFill>
                            <a:srgbClr val="1E1C11"/>
                          </a:solidFill>
                          <a:latin typeface="Arial"/>
                          <a:cs typeface="Arial"/>
                        </a:rPr>
                        <a:t>Krul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BF5FA"/>
                    </a:solidFill>
                  </a:tcPr>
                </a:tc>
                <a:extLst>
                  <a:ext uri="{0D108BD9-81ED-4DB2-BD59-A6C34878D82A}">
                    <a16:rowId xmlns:a16="http://schemas.microsoft.com/office/drawing/2014/main" val="10002"/>
                  </a:ext>
                </a:extLst>
              </a:tr>
              <a:tr h="370205">
                <a:tc>
                  <a:txBody>
                    <a:bodyPr/>
                    <a:lstStyle/>
                    <a:p>
                      <a:pPr marL="91440">
                        <a:lnSpc>
                          <a:spcPct val="100000"/>
                        </a:lnSpc>
                        <a:spcBef>
                          <a:spcPts val="320"/>
                        </a:spcBef>
                      </a:pPr>
                      <a:r>
                        <a:rPr sz="1400" spc="-20" dirty="0">
                          <a:solidFill>
                            <a:srgbClr val="1E1C11"/>
                          </a:solidFill>
                          <a:latin typeface="Arial"/>
                          <a:cs typeface="Arial"/>
                        </a:rPr>
                        <a:t>NTAC</a:t>
                      </a:r>
                      <a:r>
                        <a:rPr sz="1400" spc="-70" dirty="0">
                          <a:solidFill>
                            <a:srgbClr val="1E1C11"/>
                          </a:solidFill>
                          <a:latin typeface="Arial"/>
                          <a:cs typeface="Arial"/>
                        </a:rPr>
                        <a:t> </a:t>
                      </a:r>
                      <a:r>
                        <a:rPr sz="1400" spc="-25" dirty="0">
                          <a:solidFill>
                            <a:srgbClr val="1E1C11"/>
                          </a:solidFill>
                          <a:latin typeface="Arial"/>
                          <a:cs typeface="Arial"/>
                        </a:rPr>
                        <a:t>TSC</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AF7"/>
                    </a:solidFill>
                  </a:tcPr>
                </a:tc>
                <a:tc>
                  <a:txBody>
                    <a:bodyPr/>
                    <a:lstStyle/>
                    <a:p>
                      <a:pPr marL="91440">
                        <a:lnSpc>
                          <a:spcPct val="100000"/>
                        </a:lnSpc>
                        <a:spcBef>
                          <a:spcPts val="320"/>
                        </a:spcBef>
                      </a:pPr>
                      <a:r>
                        <a:rPr sz="1400" dirty="0">
                          <a:solidFill>
                            <a:srgbClr val="1E1C11"/>
                          </a:solidFill>
                          <a:latin typeface="Arial"/>
                          <a:cs typeface="Arial"/>
                        </a:rPr>
                        <a:t>Dr.</a:t>
                      </a:r>
                      <a:r>
                        <a:rPr sz="1400" spc="-50" dirty="0">
                          <a:solidFill>
                            <a:srgbClr val="1E1C11"/>
                          </a:solidFill>
                          <a:latin typeface="Arial"/>
                          <a:cs typeface="Arial"/>
                        </a:rPr>
                        <a:t> </a:t>
                      </a:r>
                      <a:r>
                        <a:rPr sz="1400" dirty="0">
                          <a:solidFill>
                            <a:srgbClr val="1E1C11"/>
                          </a:solidFill>
                          <a:latin typeface="Arial"/>
                          <a:cs typeface="Arial"/>
                        </a:rPr>
                        <a:t>Scott</a:t>
                      </a:r>
                      <a:r>
                        <a:rPr sz="1400" spc="-55" dirty="0">
                          <a:solidFill>
                            <a:srgbClr val="1E1C11"/>
                          </a:solidFill>
                          <a:latin typeface="Arial"/>
                          <a:cs typeface="Arial"/>
                        </a:rPr>
                        <a:t> </a:t>
                      </a:r>
                      <a:r>
                        <a:rPr sz="1400" dirty="0">
                          <a:solidFill>
                            <a:srgbClr val="1E1C11"/>
                          </a:solidFill>
                          <a:latin typeface="Arial"/>
                          <a:cs typeface="Arial"/>
                        </a:rPr>
                        <a:t>Renner</a:t>
                      </a:r>
                      <a:r>
                        <a:rPr sz="1400" spc="-50" dirty="0">
                          <a:solidFill>
                            <a:srgbClr val="1E1C11"/>
                          </a:solidFill>
                          <a:latin typeface="Arial"/>
                          <a:cs typeface="Arial"/>
                        </a:rPr>
                        <a:t> </a:t>
                      </a:r>
                      <a:r>
                        <a:rPr sz="1400" dirty="0">
                          <a:solidFill>
                            <a:srgbClr val="1E1C11"/>
                          </a:solidFill>
                          <a:latin typeface="Arial"/>
                          <a:cs typeface="Arial"/>
                        </a:rPr>
                        <a:t>&amp;</a:t>
                      </a:r>
                      <a:r>
                        <a:rPr sz="1400" spc="-45" dirty="0">
                          <a:solidFill>
                            <a:srgbClr val="1E1C11"/>
                          </a:solidFill>
                          <a:latin typeface="Arial"/>
                          <a:cs typeface="Arial"/>
                        </a:rPr>
                        <a:t> </a:t>
                      </a:r>
                      <a:r>
                        <a:rPr sz="1400" dirty="0">
                          <a:solidFill>
                            <a:srgbClr val="1E1C11"/>
                          </a:solidFill>
                          <a:latin typeface="Arial"/>
                          <a:cs typeface="Arial"/>
                        </a:rPr>
                        <a:t>Mr.</a:t>
                      </a:r>
                      <a:r>
                        <a:rPr sz="1400" spc="-45" dirty="0">
                          <a:solidFill>
                            <a:srgbClr val="1E1C11"/>
                          </a:solidFill>
                          <a:latin typeface="Arial"/>
                          <a:cs typeface="Arial"/>
                        </a:rPr>
                        <a:t> </a:t>
                      </a:r>
                      <a:r>
                        <a:rPr sz="1400" dirty="0">
                          <a:solidFill>
                            <a:srgbClr val="1E1C11"/>
                          </a:solidFill>
                          <a:latin typeface="Arial"/>
                          <a:cs typeface="Arial"/>
                        </a:rPr>
                        <a:t>Jim</a:t>
                      </a:r>
                      <a:r>
                        <a:rPr sz="1400" spc="-55" dirty="0">
                          <a:solidFill>
                            <a:srgbClr val="1E1C11"/>
                          </a:solidFill>
                          <a:latin typeface="Arial"/>
                          <a:cs typeface="Arial"/>
                        </a:rPr>
                        <a:t> </a:t>
                      </a:r>
                      <a:r>
                        <a:rPr sz="1400" spc="-10" dirty="0">
                          <a:solidFill>
                            <a:srgbClr val="1E1C11"/>
                          </a:solidFill>
                          <a:latin typeface="Arial"/>
                          <a:cs typeface="Arial"/>
                        </a:rPr>
                        <a:t>Cabral</a:t>
                      </a:r>
                      <a:endParaRPr sz="14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5EAF7"/>
                    </a:solidFill>
                  </a:tcPr>
                </a:tc>
                <a:extLst>
                  <a:ext uri="{0D108BD9-81ED-4DB2-BD59-A6C34878D82A}">
                    <a16:rowId xmlns:a16="http://schemas.microsoft.com/office/drawing/2014/main" val="10003"/>
                  </a:ext>
                </a:extLst>
              </a:tr>
            </a:tbl>
          </a:graphicData>
        </a:graphic>
      </p:graphicFrame>
      <p:sp>
        <p:nvSpPr>
          <p:cNvPr id="10" name="object 10"/>
          <p:cNvSpPr txBox="1"/>
          <p:nvPr/>
        </p:nvSpPr>
        <p:spPr>
          <a:xfrm>
            <a:off x="6369177" y="3654933"/>
            <a:ext cx="589915" cy="513080"/>
          </a:xfrm>
          <a:prstGeom prst="rect">
            <a:avLst/>
          </a:prstGeom>
        </p:spPr>
        <p:txBody>
          <a:bodyPr vert="horz" wrap="square" lIns="0" tIns="12065" rIns="0" bIns="0" rtlCol="0">
            <a:spAutoFit/>
          </a:bodyPr>
          <a:lstStyle/>
          <a:p>
            <a:pPr marL="91440" marR="5080" indent="-79375">
              <a:lnSpc>
                <a:spcPct val="100000"/>
              </a:lnSpc>
              <a:spcBef>
                <a:spcPts val="95"/>
              </a:spcBef>
            </a:pPr>
            <a:r>
              <a:rPr sz="1600" spc="-20" dirty="0">
                <a:solidFill>
                  <a:srgbClr val="0F243E"/>
                </a:solidFill>
                <a:latin typeface="Arial"/>
                <a:cs typeface="Arial"/>
              </a:rPr>
              <a:t>NBAC </a:t>
            </a:r>
            <a:r>
              <a:rPr sz="1600" spc="-25" dirty="0">
                <a:solidFill>
                  <a:srgbClr val="0F243E"/>
                </a:solidFill>
                <a:latin typeface="Arial"/>
                <a:cs typeface="Arial"/>
              </a:rPr>
              <a:t>TSC</a:t>
            </a:r>
            <a:endParaRPr sz="1600">
              <a:latin typeface="Arial"/>
              <a:cs typeface="Arial"/>
            </a:endParaRPr>
          </a:p>
        </p:txBody>
      </p:sp>
      <p:sp>
        <p:nvSpPr>
          <p:cNvPr id="11" name="object 11"/>
          <p:cNvSpPr txBox="1"/>
          <p:nvPr/>
        </p:nvSpPr>
        <p:spPr>
          <a:xfrm>
            <a:off x="6327775" y="2236977"/>
            <a:ext cx="561975" cy="513080"/>
          </a:xfrm>
          <a:prstGeom prst="rect">
            <a:avLst/>
          </a:prstGeom>
        </p:spPr>
        <p:txBody>
          <a:bodyPr vert="horz" wrap="square" lIns="0" tIns="12065" rIns="0" bIns="0" rtlCol="0">
            <a:spAutoFit/>
          </a:bodyPr>
          <a:lstStyle/>
          <a:p>
            <a:pPr marL="12700">
              <a:lnSpc>
                <a:spcPct val="100000"/>
              </a:lnSpc>
              <a:spcBef>
                <a:spcPts val="95"/>
              </a:spcBef>
            </a:pPr>
            <a:r>
              <a:rPr sz="1600" spc="-25" dirty="0">
                <a:solidFill>
                  <a:srgbClr val="0F243E"/>
                </a:solidFill>
                <a:latin typeface="Arial"/>
                <a:cs typeface="Arial"/>
              </a:rPr>
              <a:t>NTAC</a:t>
            </a:r>
            <a:endParaRPr sz="1600">
              <a:latin typeface="Arial"/>
              <a:cs typeface="Arial"/>
            </a:endParaRPr>
          </a:p>
          <a:p>
            <a:pPr marL="78105">
              <a:lnSpc>
                <a:spcPct val="100000"/>
              </a:lnSpc>
            </a:pPr>
            <a:r>
              <a:rPr sz="1600" spc="-25" dirty="0">
                <a:solidFill>
                  <a:srgbClr val="0F243E"/>
                </a:solidFill>
                <a:latin typeface="Arial"/>
                <a:cs typeface="Arial"/>
              </a:rPr>
              <a:t>TSC</a:t>
            </a:r>
            <a:endParaRPr sz="1600">
              <a:latin typeface="Arial"/>
              <a:cs typeface="Arial"/>
            </a:endParaRPr>
          </a:p>
        </p:txBody>
      </p:sp>
      <p:grpSp>
        <p:nvGrpSpPr>
          <p:cNvPr id="12" name="object 12"/>
          <p:cNvGrpSpPr/>
          <p:nvPr/>
        </p:nvGrpSpPr>
        <p:grpSpPr>
          <a:xfrm>
            <a:off x="7389876" y="4503420"/>
            <a:ext cx="3743325" cy="1495425"/>
            <a:chOff x="7389876" y="4503420"/>
            <a:chExt cx="3743325" cy="1495425"/>
          </a:xfrm>
        </p:grpSpPr>
        <p:pic>
          <p:nvPicPr>
            <p:cNvPr id="13" name="object 13"/>
            <p:cNvPicPr/>
            <p:nvPr/>
          </p:nvPicPr>
          <p:blipFill>
            <a:blip r:embed="rId7" cstate="print"/>
            <a:stretch>
              <a:fillRect/>
            </a:stretch>
          </p:blipFill>
          <p:spPr>
            <a:xfrm>
              <a:off x="10376916" y="4503420"/>
              <a:ext cx="755903" cy="1495044"/>
            </a:xfrm>
            <a:prstGeom prst="rect">
              <a:avLst/>
            </a:prstGeom>
          </p:spPr>
        </p:pic>
        <p:pic>
          <p:nvPicPr>
            <p:cNvPr id="14" name="object 14"/>
            <p:cNvPicPr/>
            <p:nvPr/>
          </p:nvPicPr>
          <p:blipFill>
            <a:blip r:embed="rId8" cstate="print"/>
            <a:stretch>
              <a:fillRect/>
            </a:stretch>
          </p:blipFill>
          <p:spPr>
            <a:xfrm>
              <a:off x="7389876" y="4770120"/>
              <a:ext cx="1225296" cy="1228344"/>
            </a:xfrm>
            <a:prstGeom prst="rect">
              <a:avLst/>
            </a:prstGeom>
          </p:spPr>
        </p:pic>
      </p:grpSp>
      <p:sp>
        <p:nvSpPr>
          <p:cNvPr id="15" name="object 15"/>
          <p:cNvSpPr txBox="1"/>
          <p:nvPr/>
        </p:nvSpPr>
        <p:spPr>
          <a:xfrm>
            <a:off x="6428994" y="5117972"/>
            <a:ext cx="498475" cy="513080"/>
          </a:xfrm>
          <a:prstGeom prst="rect">
            <a:avLst/>
          </a:prstGeom>
        </p:spPr>
        <p:txBody>
          <a:bodyPr vert="horz" wrap="square" lIns="0" tIns="12065" rIns="0" bIns="0" rtlCol="0">
            <a:spAutoFit/>
          </a:bodyPr>
          <a:lstStyle/>
          <a:p>
            <a:pPr marL="45720" marR="5080" indent="-33655">
              <a:lnSpc>
                <a:spcPct val="100000"/>
              </a:lnSpc>
              <a:spcBef>
                <a:spcPts val="95"/>
              </a:spcBef>
            </a:pPr>
            <a:r>
              <a:rPr sz="1600" spc="-25" dirty="0">
                <a:solidFill>
                  <a:srgbClr val="0F243E"/>
                </a:solidFill>
                <a:latin typeface="Arial"/>
                <a:cs typeface="Arial"/>
              </a:rPr>
              <a:t>NMO TSC</a:t>
            </a:r>
            <a:endParaRPr sz="1600">
              <a:latin typeface="Arial"/>
              <a:cs typeface="Arial"/>
            </a:endParaRPr>
          </a:p>
        </p:txBody>
      </p:sp>
      <p:sp>
        <p:nvSpPr>
          <p:cNvPr id="16" name="object 16"/>
          <p:cNvSpPr/>
          <p:nvPr/>
        </p:nvSpPr>
        <p:spPr>
          <a:xfrm>
            <a:off x="1041069" y="3713988"/>
            <a:ext cx="1173480" cy="15240"/>
          </a:xfrm>
          <a:custGeom>
            <a:avLst/>
            <a:gdLst/>
            <a:ahLst/>
            <a:cxnLst/>
            <a:rect l="l" t="t" r="r" b="b"/>
            <a:pathLst>
              <a:path w="1173480" h="15239">
                <a:moveTo>
                  <a:pt x="1173480" y="0"/>
                </a:moveTo>
                <a:lnTo>
                  <a:pt x="0" y="0"/>
                </a:lnTo>
                <a:lnTo>
                  <a:pt x="0" y="15239"/>
                </a:lnTo>
                <a:lnTo>
                  <a:pt x="1173480" y="15239"/>
                </a:lnTo>
                <a:lnTo>
                  <a:pt x="1173480" y="0"/>
                </a:lnTo>
                <a:close/>
              </a:path>
            </a:pathLst>
          </a:custGeom>
          <a:solidFill>
            <a:srgbClr val="454545"/>
          </a:solidFill>
        </p:spPr>
        <p:txBody>
          <a:bodyPr wrap="square" lIns="0" tIns="0" rIns="0" bIns="0" rtlCol="0"/>
          <a:lstStyle/>
          <a:p>
            <a:endParaRPr/>
          </a:p>
        </p:txBody>
      </p:sp>
      <p:sp>
        <p:nvSpPr>
          <p:cNvPr id="17" name="object 17"/>
          <p:cNvSpPr/>
          <p:nvPr/>
        </p:nvSpPr>
        <p:spPr>
          <a:xfrm>
            <a:off x="2225167" y="3977640"/>
            <a:ext cx="1719580" cy="12700"/>
          </a:xfrm>
          <a:custGeom>
            <a:avLst/>
            <a:gdLst/>
            <a:ahLst/>
            <a:cxnLst/>
            <a:rect l="l" t="t" r="r" b="b"/>
            <a:pathLst>
              <a:path w="1719579" h="12700">
                <a:moveTo>
                  <a:pt x="1719071" y="0"/>
                </a:moveTo>
                <a:lnTo>
                  <a:pt x="0" y="0"/>
                </a:lnTo>
                <a:lnTo>
                  <a:pt x="0" y="12192"/>
                </a:lnTo>
                <a:lnTo>
                  <a:pt x="1719071" y="12192"/>
                </a:lnTo>
                <a:lnTo>
                  <a:pt x="1719071" y="0"/>
                </a:lnTo>
                <a:close/>
              </a:path>
            </a:pathLst>
          </a:custGeom>
          <a:solidFill>
            <a:srgbClr val="548ED4"/>
          </a:solidFill>
        </p:spPr>
        <p:txBody>
          <a:bodyPr wrap="square" lIns="0" tIns="0" rIns="0" bIns="0" rtlCol="0"/>
          <a:lstStyle/>
          <a:p>
            <a:endParaRPr/>
          </a:p>
        </p:txBody>
      </p:sp>
      <p:sp>
        <p:nvSpPr>
          <p:cNvPr id="18" name="object 18"/>
          <p:cNvSpPr txBox="1"/>
          <p:nvPr/>
        </p:nvSpPr>
        <p:spPr>
          <a:xfrm>
            <a:off x="492251" y="3429000"/>
            <a:ext cx="5217160" cy="2738755"/>
          </a:xfrm>
          <a:prstGeom prst="rect">
            <a:avLst/>
          </a:prstGeom>
          <a:ln w="9525">
            <a:solidFill>
              <a:srgbClr val="1E1C11"/>
            </a:solidFill>
          </a:ln>
        </p:spPr>
        <p:txBody>
          <a:bodyPr vert="horz" wrap="square" lIns="0" tIns="31115" rIns="0" bIns="0" rtlCol="0">
            <a:spAutoFit/>
          </a:bodyPr>
          <a:lstStyle/>
          <a:p>
            <a:pPr marL="548640">
              <a:lnSpc>
                <a:spcPct val="100000"/>
              </a:lnSpc>
              <a:spcBef>
                <a:spcPts val="245"/>
              </a:spcBef>
            </a:pPr>
            <a:r>
              <a:rPr sz="1800" b="1" dirty="0">
                <a:solidFill>
                  <a:srgbClr val="454545"/>
                </a:solidFill>
                <a:latin typeface="Calibri"/>
                <a:cs typeface="Calibri"/>
              </a:rPr>
              <a:t>Mailing</a:t>
            </a:r>
            <a:r>
              <a:rPr sz="1800" b="1" spc="-30" dirty="0">
                <a:solidFill>
                  <a:srgbClr val="454545"/>
                </a:solidFill>
                <a:latin typeface="Calibri"/>
                <a:cs typeface="Calibri"/>
              </a:rPr>
              <a:t> </a:t>
            </a:r>
            <a:r>
              <a:rPr sz="1800" b="1" spc="-20" dirty="0">
                <a:solidFill>
                  <a:srgbClr val="454545"/>
                </a:solidFill>
                <a:latin typeface="Calibri"/>
                <a:cs typeface="Calibri"/>
              </a:rPr>
              <a:t>Lists</a:t>
            </a:r>
            <a:endParaRPr sz="1800">
              <a:latin typeface="Calibri"/>
              <a:cs typeface="Calibri"/>
            </a:endParaRPr>
          </a:p>
          <a:p>
            <a:pPr marL="835025" indent="-286385">
              <a:lnSpc>
                <a:spcPct val="100000"/>
              </a:lnSpc>
              <a:spcBef>
                <a:spcPts val="365"/>
              </a:spcBef>
              <a:buClr>
                <a:srgbClr val="1F487C"/>
              </a:buClr>
              <a:buFont typeface="Arial"/>
              <a:buChar char="–"/>
              <a:tabLst>
                <a:tab pos="835025" algn="l"/>
              </a:tabLst>
            </a:pPr>
            <a:r>
              <a:rPr sz="1400" b="1" dirty="0">
                <a:solidFill>
                  <a:srgbClr val="454545"/>
                </a:solidFill>
                <a:latin typeface="Calibri"/>
                <a:cs typeface="Calibri"/>
                <a:hlinkClick r:id="rId9"/>
              </a:rPr>
              <a:t>NIEMOpen:</a:t>
            </a:r>
            <a:r>
              <a:rPr sz="1400" b="1" spc="-35" dirty="0">
                <a:solidFill>
                  <a:srgbClr val="454545"/>
                </a:solidFill>
                <a:latin typeface="Calibri"/>
                <a:cs typeface="Calibri"/>
                <a:hlinkClick r:id="rId9"/>
              </a:rPr>
              <a:t> </a:t>
            </a:r>
            <a:r>
              <a:rPr sz="1400" spc="-10" dirty="0">
                <a:solidFill>
                  <a:srgbClr val="548ED4"/>
                </a:solidFill>
                <a:latin typeface="Calibri"/>
                <a:cs typeface="Calibri"/>
                <a:hlinkClick r:id="rId9"/>
              </a:rPr>
              <a:t>https://lists.oasis-</a:t>
            </a:r>
            <a:r>
              <a:rPr sz="1400" spc="-20" dirty="0">
                <a:solidFill>
                  <a:srgbClr val="548ED4"/>
                </a:solidFill>
                <a:latin typeface="Calibri"/>
                <a:cs typeface="Calibri"/>
                <a:hlinkClick r:id="rId9"/>
              </a:rPr>
              <a:t>open-</a:t>
            </a:r>
            <a:endParaRPr sz="1400">
              <a:latin typeface="Calibri"/>
              <a:cs typeface="Calibri"/>
            </a:endParaRPr>
          </a:p>
          <a:p>
            <a:pPr marL="835025">
              <a:lnSpc>
                <a:spcPct val="100000"/>
              </a:lnSpc>
            </a:pPr>
            <a:r>
              <a:rPr sz="1400" u="sng" spc="-10" dirty="0">
                <a:solidFill>
                  <a:srgbClr val="548ED4"/>
                </a:solidFill>
                <a:uFill>
                  <a:solidFill>
                    <a:srgbClr val="548ED4"/>
                  </a:solidFill>
                </a:uFill>
                <a:latin typeface="Calibri"/>
                <a:cs typeface="Calibri"/>
                <a:hlinkClick r:id="rId9"/>
              </a:rPr>
              <a:t>projects.org/g/niemopen</a:t>
            </a:r>
            <a:endParaRPr sz="1400">
              <a:latin typeface="Calibri"/>
              <a:cs typeface="Calibri"/>
            </a:endParaRPr>
          </a:p>
          <a:p>
            <a:pPr marL="835025" indent="-286385">
              <a:lnSpc>
                <a:spcPct val="100000"/>
              </a:lnSpc>
              <a:spcBef>
                <a:spcPts val="340"/>
              </a:spcBef>
              <a:buClr>
                <a:srgbClr val="1F487C"/>
              </a:buClr>
              <a:buFont typeface="Arial"/>
              <a:buChar char="–"/>
              <a:tabLst>
                <a:tab pos="835025" algn="l"/>
              </a:tabLst>
            </a:pPr>
            <a:r>
              <a:rPr sz="1400" b="1" dirty="0">
                <a:solidFill>
                  <a:srgbClr val="454545"/>
                </a:solidFill>
                <a:latin typeface="Calibri"/>
                <a:cs typeface="Calibri"/>
              </a:rPr>
              <a:t>PGB</a:t>
            </a:r>
            <a:r>
              <a:rPr sz="1400" dirty="0">
                <a:solidFill>
                  <a:srgbClr val="548ED4"/>
                </a:solidFill>
                <a:latin typeface="Calibri"/>
                <a:cs typeface="Calibri"/>
              </a:rPr>
              <a:t>:</a:t>
            </a:r>
            <a:r>
              <a:rPr sz="1400" spc="175" dirty="0">
                <a:solidFill>
                  <a:srgbClr val="548ED4"/>
                </a:solidFill>
                <a:latin typeface="Calibri"/>
                <a:cs typeface="Calibri"/>
              </a:rPr>
              <a:t> </a:t>
            </a:r>
            <a:r>
              <a:rPr sz="1400" u="sng" spc="-10" dirty="0">
                <a:solidFill>
                  <a:srgbClr val="548ED4"/>
                </a:solidFill>
                <a:uFill>
                  <a:solidFill>
                    <a:srgbClr val="548ED4"/>
                  </a:solidFill>
                </a:uFill>
                <a:latin typeface="Calibri"/>
                <a:cs typeface="Calibri"/>
                <a:hlinkClick r:id="rId10"/>
              </a:rPr>
              <a:t>https://lists.oasis-open-projects.org/g/niemopen-</a:t>
            </a:r>
            <a:r>
              <a:rPr sz="1400" u="sng" spc="-25" dirty="0">
                <a:solidFill>
                  <a:srgbClr val="548ED4"/>
                </a:solidFill>
                <a:uFill>
                  <a:solidFill>
                    <a:srgbClr val="548ED4"/>
                  </a:solidFill>
                </a:uFill>
                <a:latin typeface="Calibri"/>
                <a:cs typeface="Calibri"/>
                <a:hlinkClick r:id="rId10"/>
              </a:rPr>
              <a:t>pgb</a:t>
            </a:r>
            <a:endParaRPr sz="1400">
              <a:latin typeface="Calibri"/>
              <a:cs typeface="Calibri"/>
            </a:endParaRPr>
          </a:p>
          <a:p>
            <a:pPr marL="835025" marR="1872614" indent="-287020">
              <a:lnSpc>
                <a:spcPct val="100000"/>
              </a:lnSpc>
              <a:spcBef>
                <a:spcPts val="335"/>
              </a:spcBef>
              <a:buClr>
                <a:srgbClr val="1F487C"/>
              </a:buClr>
              <a:buFont typeface="Arial"/>
              <a:buChar char="–"/>
              <a:tabLst>
                <a:tab pos="835025" algn="l"/>
              </a:tabLst>
            </a:pPr>
            <a:r>
              <a:rPr sz="1400" b="1" spc="-30" dirty="0">
                <a:solidFill>
                  <a:srgbClr val="454545"/>
                </a:solidFill>
                <a:latin typeface="Calibri"/>
                <a:cs typeface="Calibri"/>
                <a:hlinkClick r:id="rId11"/>
              </a:rPr>
              <a:t>NTAC</a:t>
            </a:r>
            <a:r>
              <a:rPr sz="1400" b="1" spc="-45" dirty="0">
                <a:solidFill>
                  <a:srgbClr val="454545"/>
                </a:solidFill>
                <a:latin typeface="Calibri"/>
                <a:cs typeface="Calibri"/>
                <a:hlinkClick r:id="rId11"/>
              </a:rPr>
              <a:t> </a:t>
            </a:r>
            <a:r>
              <a:rPr sz="1400" b="1" dirty="0">
                <a:solidFill>
                  <a:srgbClr val="454545"/>
                </a:solidFill>
                <a:latin typeface="Calibri"/>
                <a:cs typeface="Calibri"/>
                <a:hlinkClick r:id="rId11"/>
              </a:rPr>
              <a:t>TSC</a:t>
            </a:r>
            <a:r>
              <a:rPr sz="1400" dirty="0">
                <a:solidFill>
                  <a:srgbClr val="548ED4"/>
                </a:solidFill>
                <a:latin typeface="Calibri"/>
                <a:cs typeface="Calibri"/>
                <a:hlinkClick r:id="rId11"/>
              </a:rPr>
              <a:t>:</a:t>
            </a:r>
            <a:r>
              <a:rPr sz="1400" spc="-25" dirty="0">
                <a:solidFill>
                  <a:srgbClr val="548ED4"/>
                </a:solidFill>
                <a:latin typeface="Calibri"/>
                <a:cs typeface="Calibri"/>
                <a:hlinkClick r:id="rId11"/>
              </a:rPr>
              <a:t> </a:t>
            </a:r>
            <a:r>
              <a:rPr sz="1400" u="sng" spc="-10" dirty="0">
                <a:solidFill>
                  <a:srgbClr val="548ED4"/>
                </a:solidFill>
                <a:uFill>
                  <a:solidFill>
                    <a:srgbClr val="548ED4"/>
                  </a:solidFill>
                </a:uFill>
                <a:latin typeface="Calibri"/>
                <a:cs typeface="Calibri"/>
                <a:hlinkClick r:id="rId11"/>
              </a:rPr>
              <a:t>https://lists.oasis-</a:t>
            </a:r>
            <a:r>
              <a:rPr sz="1400" u="sng" spc="-20" dirty="0">
                <a:solidFill>
                  <a:srgbClr val="548ED4"/>
                </a:solidFill>
                <a:uFill>
                  <a:solidFill>
                    <a:srgbClr val="548ED4"/>
                  </a:solidFill>
                </a:uFill>
                <a:latin typeface="Calibri"/>
                <a:cs typeface="Calibri"/>
                <a:hlinkClick r:id="rId11"/>
              </a:rPr>
              <a:t>open-</a:t>
            </a:r>
            <a:r>
              <a:rPr sz="1400" spc="-20" dirty="0">
                <a:solidFill>
                  <a:srgbClr val="548ED4"/>
                </a:solidFill>
                <a:latin typeface="Calibri"/>
                <a:cs typeface="Calibri"/>
                <a:hlinkClick r:id="rId11"/>
              </a:rPr>
              <a:t> </a:t>
            </a:r>
            <a:r>
              <a:rPr sz="1400" u="sng" spc="-10" dirty="0">
                <a:solidFill>
                  <a:srgbClr val="548ED4"/>
                </a:solidFill>
                <a:uFill>
                  <a:solidFill>
                    <a:srgbClr val="548ED4"/>
                  </a:solidFill>
                </a:uFill>
                <a:latin typeface="Calibri"/>
                <a:cs typeface="Calibri"/>
                <a:hlinkClick r:id="rId11"/>
              </a:rPr>
              <a:t>projects.org/g/niemopen-ntactsc</a:t>
            </a:r>
            <a:endParaRPr sz="1400">
              <a:latin typeface="Calibri"/>
              <a:cs typeface="Calibri"/>
            </a:endParaRPr>
          </a:p>
          <a:p>
            <a:pPr marL="835025" marR="1847850" indent="-287020">
              <a:lnSpc>
                <a:spcPct val="100000"/>
              </a:lnSpc>
              <a:spcBef>
                <a:spcPts val="335"/>
              </a:spcBef>
              <a:buClr>
                <a:srgbClr val="1F487C"/>
              </a:buClr>
              <a:buFont typeface="Arial"/>
              <a:buChar char="–"/>
              <a:tabLst>
                <a:tab pos="835025" algn="l"/>
              </a:tabLst>
            </a:pPr>
            <a:r>
              <a:rPr sz="1400" b="1" dirty="0">
                <a:solidFill>
                  <a:srgbClr val="454545"/>
                </a:solidFill>
                <a:latin typeface="Calibri"/>
                <a:cs typeface="Calibri"/>
                <a:hlinkClick r:id="rId12"/>
              </a:rPr>
              <a:t>NBAC</a:t>
            </a:r>
            <a:r>
              <a:rPr sz="1400" b="1" spc="-50" dirty="0">
                <a:solidFill>
                  <a:srgbClr val="454545"/>
                </a:solidFill>
                <a:latin typeface="Calibri"/>
                <a:cs typeface="Calibri"/>
                <a:hlinkClick r:id="rId12"/>
              </a:rPr>
              <a:t> </a:t>
            </a:r>
            <a:r>
              <a:rPr sz="1400" b="1" dirty="0">
                <a:solidFill>
                  <a:srgbClr val="454545"/>
                </a:solidFill>
                <a:latin typeface="Calibri"/>
                <a:cs typeface="Calibri"/>
                <a:hlinkClick r:id="rId12"/>
              </a:rPr>
              <a:t>TSC</a:t>
            </a:r>
            <a:r>
              <a:rPr sz="1400" dirty="0">
                <a:solidFill>
                  <a:srgbClr val="548ED4"/>
                </a:solidFill>
                <a:latin typeface="Calibri"/>
                <a:cs typeface="Calibri"/>
                <a:hlinkClick r:id="rId12"/>
              </a:rPr>
              <a:t>:</a:t>
            </a:r>
            <a:r>
              <a:rPr sz="1400" spc="-50" dirty="0">
                <a:solidFill>
                  <a:srgbClr val="548ED4"/>
                </a:solidFill>
                <a:latin typeface="Calibri"/>
                <a:cs typeface="Calibri"/>
                <a:hlinkClick r:id="rId12"/>
              </a:rPr>
              <a:t> </a:t>
            </a:r>
            <a:r>
              <a:rPr sz="1400" u="sng" spc="-10" dirty="0">
                <a:solidFill>
                  <a:srgbClr val="548ED4"/>
                </a:solidFill>
                <a:uFill>
                  <a:solidFill>
                    <a:srgbClr val="548ED4"/>
                  </a:solidFill>
                </a:uFill>
                <a:latin typeface="Calibri"/>
                <a:cs typeface="Calibri"/>
                <a:hlinkClick r:id="rId12"/>
              </a:rPr>
              <a:t>https://lists.oasis-open-</a:t>
            </a:r>
            <a:r>
              <a:rPr sz="1400" spc="-10" dirty="0">
                <a:solidFill>
                  <a:srgbClr val="548ED4"/>
                </a:solidFill>
                <a:latin typeface="Calibri"/>
                <a:cs typeface="Calibri"/>
                <a:hlinkClick r:id="rId12"/>
              </a:rPr>
              <a:t> </a:t>
            </a:r>
            <a:r>
              <a:rPr sz="1400" u="sng" spc="-10" dirty="0">
                <a:solidFill>
                  <a:srgbClr val="548ED4"/>
                </a:solidFill>
                <a:uFill>
                  <a:solidFill>
                    <a:srgbClr val="548ED4"/>
                  </a:solidFill>
                </a:uFill>
                <a:latin typeface="Calibri"/>
                <a:cs typeface="Calibri"/>
                <a:hlinkClick r:id="rId12"/>
              </a:rPr>
              <a:t>projects.org/g/niemopen-nbactsc</a:t>
            </a:r>
            <a:endParaRPr sz="1400">
              <a:latin typeface="Calibri"/>
              <a:cs typeface="Calibri"/>
            </a:endParaRPr>
          </a:p>
          <a:p>
            <a:pPr marL="835025" marR="1869439" indent="-287020">
              <a:lnSpc>
                <a:spcPct val="100000"/>
              </a:lnSpc>
              <a:spcBef>
                <a:spcPts val="340"/>
              </a:spcBef>
              <a:buClr>
                <a:srgbClr val="1F487C"/>
              </a:buClr>
              <a:buFont typeface="Arial"/>
              <a:buChar char="–"/>
              <a:tabLst>
                <a:tab pos="835025" algn="l"/>
              </a:tabLst>
            </a:pPr>
            <a:r>
              <a:rPr sz="1400" b="1" dirty="0">
                <a:solidFill>
                  <a:srgbClr val="454545"/>
                </a:solidFill>
                <a:latin typeface="Calibri"/>
                <a:cs typeface="Calibri"/>
                <a:hlinkClick r:id="rId13"/>
              </a:rPr>
              <a:t>NMO</a:t>
            </a:r>
            <a:r>
              <a:rPr sz="1400" b="1" spc="-25" dirty="0">
                <a:solidFill>
                  <a:srgbClr val="454545"/>
                </a:solidFill>
                <a:latin typeface="Calibri"/>
                <a:cs typeface="Calibri"/>
                <a:hlinkClick r:id="rId13"/>
              </a:rPr>
              <a:t> </a:t>
            </a:r>
            <a:r>
              <a:rPr sz="1400" b="1" dirty="0">
                <a:solidFill>
                  <a:srgbClr val="454545"/>
                </a:solidFill>
                <a:latin typeface="Calibri"/>
                <a:cs typeface="Calibri"/>
                <a:hlinkClick r:id="rId13"/>
              </a:rPr>
              <a:t>TSC</a:t>
            </a:r>
            <a:r>
              <a:rPr sz="1400" dirty="0">
                <a:solidFill>
                  <a:srgbClr val="548ED4"/>
                </a:solidFill>
                <a:latin typeface="Calibri"/>
                <a:cs typeface="Calibri"/>
                <a:hlinkClick r:id="rId13"/>
              </a:rPr>
              <a:t>:</a:t>
            </a:r>
            <a:r>
              <a:rPr sz="1400" spc="-25" dirty="0">
                <a:solidFill>
                  <a:srgbClr val="548ED4"/>
                </a:solidFill>
                <a:latin typeface="Calibri"/>
                <a:cs typeface="Calibri"/>
                <a:hlinkClick r:id="rId13"/>
              </a:rPr>
              <a:t> </a:t>
            </a:r>
            <a:r>
              <a:rPr sz="1400" u="sng" spc="-10" dirty="0">
                <a:solidFill>
                  <a:srgbClr val="548ED4"/>
                </a:solidFill>
                <a:uFill>
                  <a:solidFill>
                    <a:srgbClr val="548ED4"/>
                  </a:solidFill>
                </a:uFill>
                <a:latin typeface="Calibri"/>
                <a:cs typeface="Calibri"/>
                <a:hlinkClick r:id="rId13"/>
              </a:rPr>
              <a:t>https://lists.oasis-open-</a:t>
            </a:r>
            <a:r>
              <a:rPr sz="1400" spc="-10" dirty="0">
                <a:solidFill>
                  <a:srgbClr val="548ED4"/>
                </a:solidFill>
                <a:latin typeface="Calibri"/>
                <a:cs typeface="Calibri"/>
                <a:hlinkClick r:id="rId13"/>
              </a:rPr>
              <a:t> </a:t>
            </a:r>
            <a:r>
              <a:rPr sz="1400" u="sng" spc="-10" dirty="0">
                <a:solidFill>
                  <a:srgbClr val="548ED4"/>
                </a:solidFill>
                <a:uFill>
                  <a:solidFill>
                    <a:srgbClr val="548ED4"/>
                  </a:solidFill>
                </a:uFill>
                <a:latin typeface="Calibri"/>
                <a:cs typeface="Calibri"/>
                <a:hlinkClick r:id="rId13"/>
              </a:rPr>
              <a:t>projects.org/g/niemopen-nmotsc</a:t>
            </a:r>
            <a:endParaRPr sz="1400">
              <a:latin typeface="Calibri"/>
              <a:cs typeface="Calibri"/>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25" dirty="0"/>
              <a:t>12</a:t>
            </a:fld>
            <a:endParaRPr spc="-2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Logo&#10;&#10;Description automatically generated with low confidence">
            <a:extLst>
              <a:ext uri="{FF2B5EF4-FFF2-40B4-BE49-F238E27FC236}">
                <a16:creationId xmlns:a16="http://schemas.microsoft.com/office/drawing/2014/main" id="{B1FB84C8-A1F3-4846-BE9A-2E2AFD5511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9088" y="5005904"/>
            <a:ext cx="1616484" cy="584775"/>
          </a:xfrm>
          <a:prstGeom prst="rect">
            <a:avLst/>
          </a:prstGeom>
        </p:spPr>
      </p:pic>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1395471" y="289996"/>
            <a:ext cx="9747348"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SPONSOR APPOINTED VOTING MEMBERS </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4"/>
          <a:stretch>
            <a:fillRect/>
          </a:stretch>
        </p:blipFill>
        <p:spPr>
          <a:xfrm>
            <a:off x="552645" y="1843367"/>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2214277" y="327311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552645" y="3228153"/>
            <a:ext cx="1277557" cy="1338828"/>
          </a:xfrm>
          <a:prstGeom prst="rect">
            <a:avLst/>
          </a:prstGeom>
          <a:noFill/>
        </p:spPr>
        <p:txBody>
          <a:bodyPr wrap="square">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pic>
        <p:nvPicPr>
          <p:cNvPr id="18" name="Picture 17">
            <a:extLst>
              <a:ext uri="{FF2B5EF4-FFF2-40B4-BE49-F238E27FC236}">
                <a16:creationId xmlns:a16="http://schemas.microsoft.com/office/drawing/2014/main" id="{49F746E6-E56E-46FE-80B8-5A42E7E43D24}"/>
              </a:ext>
            </a:extLst>
          </p:cNvPr>
          <p:cNvPicPr>
            <a:picLocks noChangeAspect="1"/>
          </p:cNvPicPr>
          <p:nvPr/>
        </p:nvPicPr>
        <p:blipFill>
          <a:blip r:embed="rId5"/>
          <a:stretch>
            <a:fillRect/>
          </a:stretch>
        </p:blipFill>
        <p:spPr>
          <a:xfrm>
            <a:off x="2255114" y="4705363"/>
            <a:ext cx="1061829" cy="1061829"/>
          </a:xfrm>
          <a:prstGeom prst="rect">
            <a:avLst/>
          </a:prstGeom>
        </p:spPr>
      </p:pic>
      <p:pic>
        <p:nvPicPr>
          <p:cNvPr id="19" name="Picture 18">
            <a:extLst>
              <a:ext uri="{FF2B5EF4-FFF2-40B4-BE49-F238E27FC236}">
                <a16:creationId xmlns:a16="http://schemas.microsoft.com/office/drawing/2014/main" id="{CB507B3F-4675-4EFE-A3EE-6AB039CE668E}"/>
              </a:ext>
            </a:extLst>
          </p:cNvPr>
          <p:cNvPicPr>
            <a:picLocks noChangeAspect="1"/>
          </p:cNvPicPr>
          <p:nvPr/>
        </p:nvPicPr>
        <p:blipFill>
          <a:blip r:embed="rId6"/>
          <a:stretch>
            <a:fillRect/>
          </a:stretch>
        </p:blipFill>
        <p:spPr>
          <a:xfrm>
            <a:off x="599479" y="4663339"/>
            <a:ext cx="1032960" cy="1169551"/>
          </a:xfrm>
          <a:prstGeom prst="rect">
            <a:avLst/>
          </a:prstGeom>
        </p:spPr>
      </p:pic>
      <p:pic>
        <p:nvPicPr>
          <p:cNvPr id="20" name="Picture 19">
            <a:extLst>
              <a:ext uri="{FF2B5EF4-FFF2-40B4-BE49-F238E27FC236}">
                <a16:creationId xmlns:a16="http://schemas.microsoft.com/office/drawing/2014/main" id="{EEFD9D20-3DFF-42BC-A532-A957B637CA30}"/>
              </a:ext>
            </a:extLst>
          </p:cNvPr>
          <p:cNvPicPr>
            <a:picLocks noChangeAspect="1"/>
          </p:cNvPicPr>
          <p:nvPr/>
        </p:nvPicPr>
        <p:blipFill>
          <a:blip r:embed="rId7"/>
          <a:stretch>
            <a:fillRect/>
          </a:stretch>
        </p:blipFill>
        <p:spPr>
          <a:xfrm>
            <a:off x="3653584" y="4937236"/>
            <a:ext cx="1317454" cy="491802"/>
          </a:xfrm>
          <a:prstGeom prst="rect">
            <a:avLst/>
          </a:prstGeom>
        </p:spPr>
      </p:pic>
      <p:sp>
        <p:nvSpPr>
          <p:cNvPr id="21" name="TextBox 20">
            <a:extLst>
              <a:ext uri="{FF2B5EF4-FFF2-40B4-BE49-F238E27FC236}">
                <a16:creationId xmlns:a16="http://schemas.microsoft.com/office/drawing/2014/main" id="{D17CC975-4B00-4C3D-890A-997EBA867B36}"/>
              </a:ext>
            </a:extLst>
          </p:cNvPr>
          <p:cNvSpPr txBox="1"/>
          <p:nvPr/>
        </p:nvSpPr>
        <p:spPr>
          <a:xfrm>
            <a:off x="3694102" y="3251917"/>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5172" y="1843367"/>
            <a:ext cx="825487" cy="1238525"/>
          </a:xfrm>
          <a:prstGeom prst="rect">
            <a:avLst/>
          </a:prstGeom>
        </p:spPr>
      </p:pic>
      <p:pic>
        <p:nvPicPr>
          <p:cNvPr id="3" name="Picture 2">
            <a:extLst>
              <a:ext uri="{FF2B5EF4-FFF2-40B4-BE49-F238E27FC236}">
                <a16:creationId xmlns:a16="http://schemas.microsoft.com/office/drawing/2014/main" id="{82DF68B1-BCFE-4A1E-9F0F-A338FD1B5EB9}"/>
              </a:ext>
            </a:extLst>
          </p:cNvPr>
          <p:cNvPicPr>
            <a:picLocks noChangeAspect="1"/>
          </p:cNvPicPr>
          <p:nvPr/>
        </p:nvPicPr>
        <p:blipFill>
          <a:blip r:embed="rId9"/>
          <a:stretch>
            <a:fillRect/>
          </a:stretch>
        </p:blipFill>
        <p:spPr>
          <a:xfrm>
            <a:off x="5213017" y="4705363"/>
            <a:ext cx="1034178" cy="1034178"/>
          </a:xfrm>
          <a:prstGeom prst="rect">
            <a:avLst/>
          </a:prstGeom>
        </p:spPr>
      </p:pic>
      <p:pic>
        <p:nvPicPr>
          <p:cNvPr id="4" name="Picture 3">
            <a:extLst>
              <a:ext uri="{FF2B5EF4-FFF2-40B4-BE49-F238E27FC236}">
                <a16:creationId xmlns:a16="http://schemas.microsoft.com/office/drawing/2014/main" id="{ED0EA58A-8DB5-4B6C-901C-06658D9E8E6D}"/>
              </a:ext>
            </a:extLst>
          </p:cNvPr>
          <p:cNvPicPr>
            <a:picLocks noChangeAspect="1"/>
          </p:cNvPicPr>
          <p:nvPr/>
        </p:nvPicPr>
        <p:blipFill>
          <a:blip r:embed="rId10"/>
          <a:stretch>
            <a:fillRect/>
          </a:stretch>
        </p:blipFill>
        <p:spPr>
          <a:xfrm>
            <a:off x="5405292" y="1860009"/>
            <a:ext cx="825487" cy="1240673"/>
          </a:xfrm>
          <a:prstGeom prst="rect">
            <a:avLst/>
          </a:prstGeom>
        </p:spPr>
      </p:pic>
      <p:sp>
        <p:nvSpPr>
          <p:cNvPr id="16" name="TextBox 15">
            <a:extLst>
              <a:ext uri="{FF2B5EF4-FFF2-40B4-BE49-F238E27FC236}">
                <a16:creationId xmlns:a16="http://schemas.microsoft.com/office/drawing/2014/main" id="{A957D14E-8590-4D87-B63D-41E36A3D558B}"/>
              </a:ext>
            </a:extLst>
          </p:cNvPr>
          <p:cNvSpPr txBox="1"/>
          <p:nvPr/>
        </p:nvSpPr>
        <p:spPr>
          <a:xfrm>
            <a:off x="5216851" y="3266482"/>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11"/>
          <a:stretch>
            <a:fillRect/>
          </a:stretch>
        </p:blipFill>
        <p:spPr>
          <a:xfrm>
            <a:off x="2258628" y="184336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6731596" y="3291053"/>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68065" y="1852204"/>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8536202" y="3254822"/>
            <a:ext cx="1558430" cy="1477328"/>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13"/>
          <a:stretch>
            <a:fillRect/>
          </a:stretch>
        </p:blipFill>
        <p:spPr>
          <a:xfrm>
            <a:off x="8741805" y="1875665"/>
            <a:ext cx="1225018" cy="1225018"/>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9950079" y="3223045"/>
            <a:ext cx="1854920"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FBI It Specialist and Technical Lead of Data Standards in the Criminal Justice Information Services (CJIS) Division</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p:txBody>
      </p:sp>
      <p:pic>
        <p:nvPicPr>
          <p:cNvPr id="13" name="Picture 12" descr="Logo&#10;&#10;Description automatically generated with medium confidence">
            <a:extLst>
              <a:ext uri="{FF2B5EF4-FFF2-40B4-BE49-F238E27FC236}">
                <a16:creationId xmlns:a16="http://schemas.microsoft.com/office/drawing/2014/main" id="{4A6945BC-73DB-43C9-8738-F27AF7CA3F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507805" y="4627051"/>
            <a:ext cx="1160178" cy="1218452"/>
          </a:xfrm>
          <a:prstGeom prst="rect">
            <a:avLst/>
          </a:prstGeom>
        </p:spPr>
      </p:pic>
      <p:pic>
        <p:nvPicPr>
          <p:cNvPr id="32" name="Picture 31" descr="A close-up of a person smiling&#10;&#10;Description automatically generated">
            <a:extLst>
              <a:ext uri="{FF2B5EF4-FFF2-40B4-BE49-F238E27FC236}">
                <a16:creationId xmlns:a16="http://schemas.microsoft.com/office/drawing/2014/main" id="{166E8776-2D32-3888-52B9-3D759B4636C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19955" y="1860009"/>
            <a:ext cx="930505" cy="1240673"/>
          </a:xfrm>
          <a:prstGeom prst="rect">
            <a:avLst/>
          </a:prstGeom>
        </p:spPr>
      </p:pic>
      <p:pic>
        <p:nvPicPr>
          <p:cNvPr id="28" name="Picture 27" descr="Logo&#10;&#10;Description automatically generated">
            <a:extLst>
              <a:ext uri="{FF2B5EF4-FFF2-40B4-BE49-F238E27FC236}">
                <a16:creationId xmlns:a16="http://schemas.microsoft.com/office/drawing/2014/main" id="{1D572B67-80C1-9588-6262-66FAE0FCBD7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41628" y="4705363"/>
            <a:ext cx="1747144" cy="979003"/>
          </a:xfrm>
          <a:prstGeom prst="rect">
            <a:avLst/>
          </a:prstGeom>
        </p:spPr>
      </p:pic>
    </p:spTree>
    <p:extLst>
      <p:ext uri="{BB962C8B-B14F-4D97-AF65-F5344CB8AC3E}">
        <p14:creationId xmlns:p14="http://schemas.microsoft.com/office/powerpoint/2010/main" val="3444565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A3EE92-D169-42AD-B888-2B8CBCDE53BE}"/>
              </a:ext>
            </a:extLst>
          </p:cNvPr>
          <p:cNvPicPr>
            <a:picLocks noChangeAspect="1"/>
          </p:cNvPicPr>
          <p:nvPr/>
        </p:nvPicPr>
        <p:blipFill>
          <a:blip r:embed="rId2"/>
          <a:stretch>
            <a:fillRect/>
          </a:stretch>
        </p:blipFill>
        <p:spPr>
          <a:xfrm>
            <a:off x="9073934" y="2949037"/>
            <a:ext cx="1697314" cy="1271347"/>
          </a:xfrm>
          <a:prstGeom prst="rect">
            <a:avLst/>
          </a:prstGeom>
        </p:spPr>
      </p:pic>
      <p:sp>
        <p:nvSpPr>
          <p:cNvPr id="2" name="Title 1">
            <a:extLst>
              <a:ext uri="{FF2B5EF4-FFF2-40B4-BE49-F238E27FC236}">
                <a16:creationId xmlns:a16="http://schemas.microsoft.com/office/drawing/2014/main" id="{E937CF59-6FBA-4743-9792-6E3996E9292D}"/>
              </a:ext>
            </a:extLst>
          </p:cNvPr>
          <p:cNvSpPr>
            <a:spLocks noGrp="1"/>
          </p:cNvSpPr>
          <p:nvPr>
            <p:ph type="title"/>
          </p:nvPr>
        </p:nvSpPr>
        <p:spPr/>
        <p:txBody>
          <a:bodyPr>
            <a:normAutofit/>
          </a:bodyPr>
          <a:lstStyle/>
          <a:p>
            <a:r>
              <a:rPr lang="en-US" sz="3600" dirty="0"/>
              <a:t>resources</a:t>
            </a:r>
          </a:p>
        </p:txBody>
      </p:sp>
      <p:sp>
        <p:nvSpPr>
          <p:cNvPr id="3" name="Text Placeholder 2">
            <a:extLst>
              <a:ext uri="{FF2B5EF4-FFF2-40B4-BE49-F238E27FC236}">
                <a16:creationId xmlns:a16="http://schemas.microsoft.com/office/drawing/2014/main" id="{C55FE1D4-2B31-47D8-8A73-A15BE6934E0F}"/>
              </a:ext>
            </a:extLst>
          </p:cNvPr>
          <p:cNvSpPr>
            <a:spLocks noGrp="1"/>
          </p:cNvSpPr>
          <p:nvPr>
            <p:ph type="body" sz="quarter" idx="13"/>
          </p:nvPr>
        </p:nvSpPr>
        <p:spPr>
          <a:xfrm>
            <a:off x="611393" y="1040022"/>
            <a:ext cx="7916381" cy="4777956"/>
          </a:xfrm>
        </p:spPr>
        <p:txBody>
          <a:bodyPr>
            <a:normAutofit fontScale="77500" lnSpcReduction="20000"/>
          </a:bodyPr>
          <a:lstStyle/>
          <a:p>
            <a:r>
              <a:rPr lang="nl-NL" dirty="0">
                <a:hlinkClick r:id="rId3"/>
              </a:rPr>
              <a:t>OASIS Open - OASIS Open (oasis-open.org)</a:t>
            </a:r>
            <a:endParaRPr lang="nl-NL" dirty="0"/>
          </a:p>
          <a:p>
            <a:r>
              <a:rPr lang="nl-NL" dirty="0"/>
              <a:t>NIEMOpen Web Presence:</a:t>
            </a:r>
          </a:p>
          <a:p>
            <a:pPr lvl="1"/>
            <a:r>
              <a:rPr lang="nl-NL" dirty="0">
                <a:hlinkClick r:id="rId4"/>
              </a:rPr>
              <a:t>http://NiemOpen.org</a:t>
            </a:r>
            <a:endParaRPr lang="nl-NL" dirty="0"/>
          </a:p>
          <a:p>
            <a:pPr lvl="1"/>
            <a:r>
              <a:rPr lang="nl-NL" dirty="0">
                <a:hlinkClick r:id="rId5"/>
              </a:rPr>
              <a:t>https://www.niem.gov/</a:t>
            </a:r>
            <a:endParaRPr lang="nl-NL" dirty="0"/>
          </a:p>
          <a:p>
            <a:r>
              <a:rPr lang="nl-NL" dirty="0"/>
              <a:t>Git Repos</a:t>
            </a:r>
          </a:p>
          <a:p>
            <a:pPr lvl="1"/>
            <a:r>
              <a:rPr lang="nl-NL" dirty="0">
                <a:latin typeface="Calibri" panose="020F0502020204030204" pitchFamily="34" charset="0"/>
                <a:cs typeface="Calibri" panose="020F0502020204030204" pitchFamily="34" charset="0"/>
              </a:rPr>
              <a:t>NIEMOpen</a:t>
            </a:r>
            <a:r>
              <a:rPr lang="nl-NL" dirty="0"/>
              <a:t>: </a:t>
            </a:r>
            <a:r>
              <a:rPr lang="en-US" sz="2100" dirty="0">
                <a:solidFill>
                  <a:schemeClr val="tx2">
                    <a:lumMod val="60000"/>
                    <a:lumOff val="40000"/>
                  </a:schemeClr>
                </a:solidFill>
                <a:latin typeface="Calibri" panose="020F0502020204030204" pitchFamily="34" charset="0"/>
                <a:hlinkClick r:id="rId6">
                  <a:extLst>
                    <a:ext uri="{A12FA001-AC4F-418D-AE19-62706E023703}">
                      <ahyp:hlinkClr xmlns:ahyp="http://schemas.microsoft.com/office/drawing/2018/hyperlinkcolor" val="tx"/>
                    </a:ext>
                  </a:extLst>
                </a:hlinkClick>
              </a:rPr>
              <a:t>https://github.com/niemopen/oasis-open-project</a:t>
            </a:r>
            <a:endParaRPr lang="nl-NL" sz="2100" dirty="0">
              <a:solidFill>
                <a:schemeClr val="tx2">
                  <a:lumMod val="60000"/>
                  <a:lumOff val="40000"/>
                </a:schemeClr>
              </a:solidFill>
              <a:latin typeface="Calibri" panose="020F0502020204030204" pitchFamily="34" charset="0"/>
            </a:endParaRPr>
          </a:p>
          <a:p>
            <a:pPr lvl="1"/>
            <a:r>
              <a:rPr lang="en-US" dirty="0">
                <a:solidFill>
                  <a:srgbClr val="201F1E"/>
                </a:solidFill>
                <a:latin typeface="Calibri" panose="020F0502020204030204" pitchFamily="34" charset="0"/>
              </a:rPr>
              <a:t>NTAC TSC (admin): </a:t>
            </a:r>
            <a:r>
              <a:rPr lang="en-US" dirty="0">
                <a:solidFill>
                  <a:srgbClr val="201F1E"/>
                </a:solidFill>
                <a:latin typeface="Calibri" panose="020F0502020204030204" pitchFamily="34" charset="0"/>
                <a:hlinkClick r:id="rId7"/>
              </a:rPr>
              <a:t>https://github.com/niemopen/ntac-admin</a:t>
            </a:r>
            <a:endParaRPr lang="en-US" dirty="0">
              <a:solidFill>
                <a:srgbClr val="201F1E"/>
              </a:solidFill>
              <a:latin typeface="Calibri" panose="020F0502020204030204" pitchFamily="34" charset="0"/>
            </a:endParaRPr>
          </a:p>
          <a:p>
            <a:pPr lvl="1"/>
            <a:r>
              <a:rPr lang="en-US" dirty="0">
                <a:solidFill>
                  <a:srgbClr val="201F1E"/>
                </a:solidFill>
                <a:latin typeface="Calibri" panose="020F0502020204030204" pitchFamily="34" charset="0"/>
              </a:rPr>
              <a:t>NBAC TSC (admin): </a:t>
            </a:r>
            <a:r>
              <a:rPr lang="en-US" dirty="0">
                <a:solidFill>
                  <a:srgbClr val="201F1E"/>
                </a:solidFill>
                <a:latin typeface="Calibri" panose="020F0502020204030204" pitchFamily="34" charset="0"/>
                <a:hlinkClick r:id="rId8"/>
              </a:rPr>
              <a:t>https://github.com/niemopen/nbac-admin</a:t>
            </a:r>
            <a:endParaRPr lang="en-US" dirty="0">
              <a:solidFill>
                <a:srgbClr val="201F1E"/>
              </a:solidFill>
              <a:latin typeface="Calibri" panose="020F0502020204030204" pitchFamily="34" charset="0"/>
            </a:endParaRPr>
          </a:p>
          <a:p>
            <a:pPr lvl="1"/>
            <a:r>
              <a:rPr lang="en-US" dirty="0">
                <a:solidFill>
                  <a:srgbClr val="201F1E"/>
                </a:solidFill>
                <a:latin typeface="Calibri" panose="020F0502020204030204" pitchFamily="34" charset="0"/>
              </a:rPr>
              <a:t>NMO TSC TBD: in-progress</a:t>
            </a:r>
          </a:p>
          <a:p>
            <a:r>
              <a:rPr lang="en-US" dirty="0">
                <a:solidFill>
                  <a:srgbClr val="201F1E"/>
                </a:solidFill>
                <a:latin typeface="Calibri" panose="020F0502020204030204" pitchFamily="34" charset="0"/>
              </a:rPr>
              <a:t>NIEMOpen Slack Channel: </a:t>
            </a:r>
            <a:r>
              <a:rPr lang="en-US" dirty="0">
                <a:solidFill>
                  <a:srgbClr val="201F1E"/>
                </a:solidFill>
                <a:latin typeface="Calibri" panose="020F0502020204030204" pitchFamily="34" charset="0"/>
                <a:hlinkClick r:id="rId9"/>
              </a:rPr>
              <a:t>https://join.slack.com/t/niemopen/shared_invite/zt-1n1brwp2p-bRBR~gklra0f5Btdzami5w</a:t>
            </a:r>
            <a:endParaRPr lang="en-US" dirty="0">
              <a:solidFill>
                <a:srgbClr val="201F1E"/>
              </a:solidFill>
              <a:latin typeface="Calibri" panose="020F0502020204030204" pitchFamily="34" charset="0"/>
            </a:endParaRPr>
          </a:p>
          <a:p>
            <a:r>
              <a:rPr lang="en-US" dirty="0">
                <a:solidFill>
                  <a:srgbClr val="201F1E"/>
                </a:solidFill>
                <a:latin typeface="Calibri" panose="020F0502020204030204" pitchFamily="34" charset="0"/>
              </a:rPr>
              <a:t>Mailing Lists</a:t>
            </a:r>
          </a:p>
          <a:p>
            <a:pPr lvl="1"/>
            <a:r>
              <a:rPr lang="en-US" dirty="0" err="1">
                <a:solidFill>
                  <a:srgbClr val="201F1E"/>
                </a:solidFill>
                <a:latin typeface="Calibri" panose="020F0502020204030204" pitchFamily="34" charset="0"/>
              </a:rPr>
              <a:t>NIEMOpen</a:t>
            </a:r>
            <a:r>
              <a:rPr lang="en-US" dirty="0">
                <a:solidFill>
                  <a:srgbClr val="201F1E"/>
                </a:solidFill>
                <a:latin typeface="Calibri" panose="020F0502020204030204" pitchFamily="34" charset="0"/>
              </a:rPr>
              <a:t>: </a:t>
            </a:r>
            <a:r>
              <a:rPr lang="en-US" dirty="0">
                <a:solidFill>
                  <a:srgbClr val="201F1E"/>
                </a:solidFill>
                <a:latin typeface="Calibri" panose="020F0502020204030204" pitchFamily="34" charset="0"/>
                <a:hlinkClick r:id="rId10"/>
              </a:rPr>
              <a:t>https://lists.oasis-open-projects.org/g/niemopen</a:t>
            </a:r>
            <a:endParaRPr lang="en-US" dirty="0">
              <a:solidFill>
                <a:srgbClr val="201F1E"/>
              </a:solidFill>
              <a:latin typeface="Calibri" panose="020F0502020204030204" pitchFamily="34" charset="0"/>
            </a:endParaRPr>
          </a:p>
          <a:p>
            <a:pPr lvl="1"/>
            <a:r>
              <a:rPr lang="en-US" dirty="0">
                <a:solidFill>
                  <a:srgbClr val="201F1E"/>
                </a:solidFill>
                <a:latin typeface="Calibri" panose="020F0502020204030204" pitchFamily="34" charset="0"/>
              </a:rPr>
              <a:t>NTAC TSC: </a:t>
            </a:r>
            <a:r>
              <a:rPr lang="en-US" dirty="0">
                <a:solidFill>
                  <a:srgbClr val="201F1E"/>
                </a:solidFill>
                <a:latin typeface="Calibri" panose="020F0502020204030204" pitchFamily="34" charset="0"/>
                <a:hlinkClick r:id="rId11"/>
              </a:rPr>
              <a:t>https://lists.oasis-open-projects.org/g/niemopen-ntactsc</a:t>
            </a:r>
            <a:endParaRPr lang="en-US" dirty="0">
              <a:solidFill>
                <a:srgbClr val="201F1E"/>
              </a:solidFill>
              <a:latin typeface="Calibri" panose="020F0502020204030204" pitchFamily="34" charset="0"/>
            </a:endParaRPr>
          </a:p>
          <a:p>
            <a:pPr lvl="1"/>
            <a:r>
              <a:rPr lang="en-US" dirty="0">
                <a:solidFill>
                  <a:srgbClr val="201F1E"/>
                </a:solidFill>
                <a:latin typeface="Calibri" panose="020F0502020204030204" pitchFamily="34" charset="0"/>
              </a:rPr>
              <a:t>NBAC TSC: </a:t>
            </a:r>
            <a:r>
              <a:rPr lang="en-US" dirty="0">
                <a:solidFill>
                  <a:srgbClr val="201F1E"/>
                </a:solidFill>
                <a:latin typeface="Calibri" panose="020F0502020204030204" pitchFamily="34" charset="0"/>
                <a:hlinkClick r:id="rId12"/>
              </a:rPr>
              <a:t>https://lists.oasis-open-projects.org/g/niemopen-nbactsc</a:t>
            </a:r>
            <a:endParaRPr lang="en-US" dirty="0">
              <a:solidFill>
                <a:srgbClr val="201F1E"/>
              </a:solidFill>
              <a:latin typeface="Calibri" panose="020F0502020204030204" pitchFamily="34" charset="0"/>
            </a:endParaRPr>
          </a:p>
          <a:p>
            <a:pPr lvl="1"/>
            <a:r>
              <a:rPr lang="en-US" dirty="0">
                <a:solidFill>
                  <a:srgbClr val="201F1E"/>
                </a:solidFill>
                <a:latin typeface="Calibri" panose="020F0502020204030204" pitchFamily="34" charset="0"/>
              </a:rPr>
              <a:t>NMO TSC: </a:t>
            </a:r>
            <a:r>
              <a:rPr lang="en-US" dirty="0">
                <a:solidFill>
                  <a:srgbClr val="201F1E"/>
                </a:solidFill>
                <a:latin typeface="Calibri" panose="020F0502020204030204" pitchFamily="34" charset="0"/>
                <a:hlinkClick r:id="rId13"/>
              </a:rPr>
              <a:t>https://lists.oasis-open-projects.org/g/niemopen-nmotsc</a:t>
            </a:r>
            <a:endParaRPr lang="en-US" dirty="0">
              <a:solidFill>
                <a:srgbClr val="201F1E"/>
              </a:solidFill>
              <a:latin typeface="Calibri" panose="020F0502020204030204" pitchFamily="34" charset="0"/>
            </a:endParaRPr>
          </a:p>
          <a:p>
            <a:pPr lvl="1"/>
            <a:r>
              <a:rPr lang="en-US" dirty="0">
                <a:solidFill>
                  <a:srgbClr val="201F1E"/>
                </a:solidFill>
                <a:latin typeface="Calibri" panose="020F0502020204030204" pitchFamily="34" charset="0"/>
              </a:rPr>
              <a:t>SLTT Tiger Team: </a:t>
            </a:r>
            <a:r>
              <a:rPr lang="en-US" dirty="0">
                <a:solidFill>
                  <a:srgbClr val="201F1E"/>
                </a:solidFill>
                <a:latin typeface="Calibri" panose="020F0502020204030204" pitchFamily="34" charset="0"/>
                <a:hlinkClick r:id="rId14"/>
              </a:rPr>
              <a:t>https://lists.oasis-open-projects.org/g/niemopen-sltt</a:t>
            </a:r>
            <a:endParaRPr lang="en-US" dirty="0">
              <a:solidFill>
                <a:srgbClr val="201F1E"/>
              </a:solidFill>
              <a:latin typeface="Calibri" panose="020F0502020204030204" pitchFamily="34" charset="0"/>
            </a:endParaRPr>
          </a:p>
          <a:p>
            <a:pPr lvl="1"/>
            <a:endParaRPr lang="en-US" dirty="0">
              <a:solidFill>
                <a:srgbClr val="201F1E"/>
              </a:solidFill>
              <a:latin typeface="Calibri" panose="020F0502020204030204" pitchFamily="34" charset="0"/>
            </a:endParaRPr>
          </a:p>
          <a:p>
            <a:pPr marL="457200" lvl="1" indent="0">
              <a:buNone/>
            </a:pPr>
            <a:endParaRPr lang="en-US" dirty="0">
              <a:solidFill>
                <a:srgbClr val="201F1E"/>
              </a:solidFill>
              <a:latin typeface="Calibri" panose="020F0502020204030204" pitchFamily="34" charset="0"/>
            </a:endParaRPr>
          </a:p>
          <a:p>
            <a:pPr lvl="1"/>
            <a:endParaRPr lang="nl-NL" dirty="0"/>
          </a:p>
          <a:p>
            <a:endParaRPr lang="en-US" dirty="0"/>
          </a:p>
        </p:txBody>
      </p:sp>
      <p:pic>
        <p:nvPicPr>
          <p:cNvPr id="6" name="Picture 5" descr="A picture containing text, clipart&#10;&#10;Description automatically generated">
            <a:extLst>
              <a:ext uri="{FF2B5EF4-FFF2-40B4-BE49-F238E27FC236}">
                <a16:creationId xmlns:a16="http://schemas.microsoft.com/office/drawing/2014/main" id="{00CC741C-893A-45DC-BA21-F128F05FB9A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29429" y="1030890"/>
            <a:ext cx="2887980" cy="601980"/>
          </a:xfrm>
          <a:prstGeom prst="rect">
            <a:avLst/>
          </a:prstGeom>
        </p:spPr>
      </p:pic>
      <p:pic>
        <p:nvPicPr>
          <p:cNvPr id="8" name="Picture 7" descr="Logo&#10;&#10;Description automatically generated">
            <a:extLst>
              <a:ext uri="{FF2B5EF4-FFF2-40B4-BE49-F238E27FC236}">
                <a16:creationId xmlns:a16="http://schemas.microsoft.com/office/drawing/2014/main" id="{C92F9513-8C3B-4F4E-9B2B-84B6D9BA2EC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91234" y="1632870"/>
            <a:ext cx="2462714" cy="732129"/>
          </a:xfrm>
          <a:prstGeom prst="rect">
            <a:avLst/>
          </a:prstGeom>
        </p:spPr>
      </p:pic>
      <p:pic>
        <p:nvPicPr>
          <p:cNvPr id="5" name="Picture 4">
            <a:extLst>
              <a:ext uri="{FF2B5EF4-FFF2-40B4-BE49-F238E27FC236}">
                <a16:creationId xmlns:a16="http://schemas.microsoft.com/office/drawing/2014/main" id="{72E9442F-87CF-498F-8445-FC69E1FF6229}"/>
              </a:ext>
            </a:extLst>
          </p:cNvPr>
          <p:cNvPicPr>
            <a:picLocks noChangeAspect="1"/>
          </p:cNvPicPr>
          <p:nvPr/>
        </p:nvPicPr>
        <p:blipFill>
          <a:blip r:embed="rId17"/>
          <a:stretch>
            <a:fillRect/>
          </a:stretch>
        </p:blipFill>
        <p:spPr>
          <a:xfrm>
            <a:off x="9143633" y="2369022"/>
            <a:ext cx="1557915" cy="904268"/>
          </a:xfrm>
          <a:prstGeom prst="rect">
            <a:avLst/>
          </a:prstGeom>
        </p:spPr>
      </p:pic>
    </p:spTree>
    <p:extLst>
      <p:ext uri="{BB962C8B-B14F-4D97-AF65-F5344CB8AC3E}">
        <p14:creationId xmlns:p14="http://schemas.microsoft.com/office/powerpoint/2010/main" val="10582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A4074E-9122-4ABB-925B-652315D8171F}"/>
              </a:ext>
            </a:extLst>
          </p:cNvPr>
          <p:cNvSpPr txBox="1"/>
          <p:nvPr/>
        </p:nvSpPr>
        <p:spPr>
          <a:xfrm>
            <a:off x="0" y="1382105"/>
            <a:ext cx="12192000" cy="4924425"/>
          </a:xfrm>
          <a:prstGeom prst="rect">
            <a:avLst/>
          </a:prstGeom>
          <a:noFill/>
        </p:spPr>
        <p:txBody>
          <a:bodyPr wrap="square">
            <a:spAutoFit/>
          </a:bodyPr>
          <a:lstStyle/>
          <a:p>
            <a:pPr algn="ctr">
              <a:spcBef>
                <a:spcPts val="0"/>
              </a:spcBef>
              <a:spcAft>
                <a:spcPts val="600"/>
              </a:spcAft>
            </a:pPr>
            <a:r>
              <a:rPr lang="en-US" sz="2400" b="1" dirty="0">
                <a:solidFill>
                  <a:schemeClr val="tx2">
                    <a:lumMod val="50000"/>
                  </a:schemeClr>
                </a:solidFill>
              </a:rPr>
              <a:t>Sub-Committee Co-Chairs</a:t>
            </a:r>
          </a:p>
          <a:p>
            <a:pPr algn="ctr">
              <a:spcBef>
                <a:spcPts val="0"/>
              </a:spcBef>
              <a:spcAft>
                <a:spcPts val="600"/>
              </a:spcAft>
            </a:pPr>
            <a:r>
              <a:rPr lang="en-US" sz="2000" dirty="0">
                <a:solidFill>
                  <a:schemeClr val="tx2">
                    <a:lumMod val="50000"/>
                  </a:schemeClr>
                </a:solidFill>
              </a:rPr>
              <a:t>Beth Smalley</a:t>
            </a:r>
            <a:br>
              <a:rPr lang="en-US" sz="2800" dirty="0">
                <a:solidFill>
                  <a:schemeClr val="tx2">
                    <a:lumMod val="50000"/>
                  </a:schemeClr>
                </a:solidFill>
              </a:rPr>
            </a:br>
            <a:r>
              <a:rPr lang="en-US" sz="1800" dirty="0">
                <a:solidFill>
                  <a:schemeClr val="tx2">
                    <a:lumMod val="50000"/>
                  </a:schemeClr>
                </a:solidFill>
              </a:rPr>
              <a:t>(757) 203-7177 (DSN 836)		</a:t>
            </a:r>
            <a:r>
              <a:rPr lang="en-US" sz="1800" dirty="0"/>
              <a:t>	</a:t>
            </a:r>
            <a:r>
              <a:rPr lang="en-US" sz="1800" dirty="0">
                <a:hlinkClick r:id="rId2"/>
              </a:rPr>
              <a:t>Beth.l.smalley.civ@mail.mil</a:t>
            </a:r>
            <a:endParaRPr lang="en-US" sz="1800" dirty="0"/>
          </a:p>
          <a:p>
            <a:pPr algn="ctr">
              <a:spcBef>
                <a:spcPts val="0"/>
              </a:spcBef>
              <a:spcAft>
                <a:spcPts val="600"/>
              </a:spcAft>
            </a:pPr>
            <a:r>
              <a:rPr lang="en-US" sz="2000" dirty="0">
                <a:solidFill>
                  <a:schemeClr val="tx2">
                    <a:lumMod val="50000"/>
                  </a:schemeClr>
                </a:solidFill>
              </a:rPr>
              <a:t>Lavdjola Farrington</a:t>
            </a:r>
            <a:br>
              <a:rPr lang="en-US" sz="2800" dirty="0">
                <a:solidFill>
                  <a:schemeClr val="tx2">
                    <a:lumMod val="50000"/>
                  </a:schemeClr>
                </a:solidFill>
              </a:rPr>
            </a:br>
            <a:r>
              <a:rPr lang="en-US" sz="1800" dirty="0">
                <a:solidFill>
                  <a:schemeClr val="tx2">
                    <a:lumMod val="50000"/>
                  </a:schemeClr>
                </a:solidFill>
              </a:rPr>
              <a:t>(757) 203-8544 (DSN 836)			</a:t>
            </a:r>
            <a:r>
              <a:rPr lang="en-US" sz="1800" dirty="0">
                <a:hlinkClick r:id="rId3"/>
              </a:rPr>
              <a:t>Lavdjola.farrington.civ@mail.mil</a:t>
            </a:r>
            <a:endParaRPr lang="en-US" sz="1800" dirty="0"/>
          </a:p>
          <a:p>
            <a:pPr algn="ctr">
              <a:spcAft>
                <a:spcPts val="600"/>
              </a:spcAft>
            </a:pPr>
            <a:r>
              <a:rPr lang="en-US" sz="2400" b="1" dirty="0">
                <a:solidFill>
                  <a:schemeClr val="tx2">
                    <a:lumMod val="50000"/>
                  </a:schemeClr>
                </a:solidFill>
              </a:rPr>
              <a:t>Secretariat</a:t>
            </a:r>
          </a:p>
          <a:p>
            <a:pPr algn="ctr">
              <a:spcBef>
                <a:spcPts val="0"/>
              </a:spcBef>
              <a:spcAft>
                <a:spcPts val="600"/>
              </a:spcAft>
            </a:pPr>
            <a:r>
              <a:rPr lang="en-US" sz="2000" dirty="0">
                <a:solidFill>
                  <a:schemeClr val="tx2">
                    <a:lumMod val="50000"/>
                  </a:schemeClr>
                </a:solidFill>
              </a:rPr>
              <a:t>Nicholas Ballard</a:t>
            </a:r>
          </a:p>
          <a:p>
            <a:pPr algn="ctr">
              <a:spcBef>
                <a:spcPts val="0"/>
              </a:spcBef>
              <a:spcAft>
                <a:spcPts val="600"/>
              </a:spcAft>
            </a:pPr>
            <a:r>
              <a:rPr lang="en-US" dirty="0">
                <a:solidFill>
                  <a:schemeClr val="tx2">
                    <a:lumMod val="50000"/>
                  </a:schemeClr>
                </a:solidFill>
              </a:rPr>
              <a:t>(757) 203-9670 (DSN 836)			</a:t>
            </a:r>
            <a:r>
              <a:rPr lang="en-US" dirty="0">
                <a:solidFill>
                  <a:schemeClr val="tx2">
                    <a:lumMod val="50000"/>
                  </a:schemeClr>
                </a:solidFill>
                <a:hlinkClick r:id="rId4"/>
              </a:rPr>
              <a:t>Nicholas.a.ballard.civ@mail.mil</a:t>
            </a:r>
            <a:r>
              <a:rPr lang="en-US" dirty="0">
                <a:solidFill>
                  <a:schemeClr val="tx2">
                    <a:lumMod val="50000"/>
                  </a:schemeClr>
                </a:solidFill>
              </a:rPr>
              <a:t> </a:t>
            </a:r>
          </a:p>
          <a:p>
            <a:pPr algn="ctr">
              <a:spcBef>
                <a:spcPts val="0"/>
              </a:spcBef>
              <a:spcAft>
                <a:spcPts val="600"/>
              </a:spcAft>
            </a:pPr>
            <a:r>
              <a:rPr lang="en-US" sz="2400" b="1" dirty="0">
                <a:solidFill>
                  <a:schemeClr val="tx2">
                    <a:lumMod val="50000"/>
                  </a:schemeClr>
                </a:solidFill>
              </a:rPr>
              <a:t>Website</a:t>
            </a:r>
          </a:p>
          <a:p>
            <a:pPr algn="ctr">
              <a:spcBef>
                <a:spcPts val="0"/>
              </a:spcBef>
              <a:spcAft>
                <a:spcPts val="600"/>
              </a:spcAft>
            </a:pPr>
            <a:r>
              <a:rPr lang="en-US" sz="1800" dirty="0">
                <a:solidFill>
                  <a:schemeClr val="tx2">
                    <a:lumMod val="50000"/>
                  </a:schemeClr>
                </a:solidFill>
                <a:hlinkClick r:id="rId5"/>
              </a:rPr>
              <a:t>https://niem.github.io/community/milops/</a:t>
            </a:r>
            <a:endParaRPr lang="en-US" sz="1800" dirty="0">
              <a:solidFill>
                <a:schemeClr val="tx2">
                  <a:lumMod val="50000"/>
                </a:schemeClr>
              </a:solidFill>
            </a:endParaRPr>
          </a:p>
          <a:p>
            <a:pPr algn="ctr">
              <a:spcBef>
                <a:spcPts val="0"/>
              </a:spcBef>
              <a:spcAft>
                <a:spcPts val="600"/>
              </a:spcAft>
            </a:pPr>
            <a:endParaRPr lang="en-US" b="1" dirty="0">
              <a:solidFill>
                <a:schemeClr val="tx2">
                  <a:lumMod val="50000"/>
                </a:schemeClr>
              </a:solidFill>
            </a:endParaRPr>
          </a:p>
          <a:p>
            <a:pPr algn="ctr">
              <a:spcBef>
                <a:spcPts val="0"/>
              </a:spcBef>
              <a:spcAft>
                <a:spcPts val="600"/>
              </a:spcAft>
            </a:pPr>
            <a:r>
              <a:rPr lang="en-US" sz="2400" b="1" dirty="0">
                <a:solidFill>
                  <a:schemeClr val="tx2">
                    <a:lumMod val="50000"/>
                  </a:schemeClr>
                </a:solidFill>
              </a:rPr>
              <a:t>MilOps Email</a:t>
            </a:r>
          </a:p>
          <a:p>
            <a:pPr algn="ctr">
              <a:spcBef>
                <a:spcPts val="0"/>
              </a:spcBef>
              <a:spcAft>
                <a:spcPts val="600"/>
              </a:spcAft>
            </a:pPr>
            <a:r>
              <a:rPr lang="en-US" sz="1800" dirty="0">
                <a:solidFill>
                  <a:schemeClr val="tx2">
                    <a:lumMod val="50000"/>
                  </a:schemeClr>
                </a:solidFill>
                <a:hlinkClick r:id="rId6"/>
              </a:rPr>
              <a:t>Js.dsc.j6.mbx.milops@mail.mil</a:t>
            </a:r>
            <a:r>
              <a:rPr lang="en-US" sz="1800" dirty="0">
                <a:solidFill>
                  <a:schemeClr val="tx2">
                    <a:lumMod val="50000"/>
                  </a:schemeClr>
                </a:solidFill>
              </a:rPr>
              <a:t> </a:t>
            </a:r>
          </a:p>
        </p:txBody>
      </p:sp>
      <p:sp>
        <p:nvSpPr>
          <p:cNvPr id="5" name="TextBox 4">
            <a:extLst>
              <a:ext uri="{FF2B5EF4-FFF2-40B4-BE49-F238E27FC236}">
                <a16:creationId xmlns:a16="http://schemas.microsoft.com/office/drawing/2014/main" id="{6E4BC8C8-AA54-451D-AFD8-A3EAAC4E057B}"/>
              </a:ext>
            </a:extLst>
          </p:cNvPr>
          <p:cNvSpPr txBox="1"/>
          <p:nvPr/>
        </p:nvSpPr>
        <p:spPr>
          <a:xfrm>
            <a:off x="0" y="121052"/>
            <a:ext cx="12192000" cy="1015663"/>
          </a:xfrm>
          <a:prstGeom prst="rect">
            <a:avLst/>
          </a:prstGeom>
          <a:noFill/>
        </p:spPr>
        <p:txBody>
          <a:bodyPr wrap="square" rtlCol="0">
            <a:spAutoFit/>
          </a:bodyPr>
          <a:lstStyle/>
          <a:p>
            <a:pPr algn="ctr"/>
            <a:r>
              <a:rPr lang="en-US" sz="6000" b="1" dirty="0">
                <a:solidFill>
                  <a:schemeClr val="tx2">
                    <a:lumMod val="50000"/>
                  </a:schemeClr>
                </a:solidFill>
              </a:rPr>
              <a:t>Contact Us</a:t>
            </a:r>
          </a:p>
        </p:txBody>
      </p:sp>
      <p:cxnSp>
        <p:nvCxnSpPr>
          <p:cNvPr id="7" name="Straight Connector 6">
            <a:extLst>
              <a:ext uri="{FF2B5EF4-FFF2-40B4-BE49-F238E27FC236}">
                <a16:creationId xmlns:a16="http://schemas.microsoft.com/office/drawing/2014/main" id="{AAA6F374-54A6-493D-BA61-E3CBF7D66EE6}"/>
              </a:ext>
            </a:extLst>
          </p:cNvPr>
          <p:cNvCxnSpPr>
            <a:cxnSpLocks/>
          </p:cNvCxnSpPr>
          <p:nvPr/>
        </p:nvCxnSpPr>
        <p:spPr>
          <a:xfrm>
            <a:off x="54989" y="1382105"/>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B47A310E-883A-4359-A9E4-C2B95B6C4BBD}"/>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23129" y="5078347"/>
            <a:ext cx="1668871" cy="1524000"/>
          </a:xfrm>
          <a:prstGeom prst="rect">
            <a:avLst/>
          </a:prstGeom>
        </p:spPr>
      </p:pic>
    </p:spTree>
    <p:extLst>
      <p:ext uri="{BB962C8B-B14F-4D97-AF65-F5344CB8AC3E}">
        <p14:creationId xmlns:p14="http://schemas.microsoft.com/office/powerpoint/2010/main" val="2600735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217B-0D70-4AAB-B3A7-9F946FD7046E}"/>
              </a:ext>
            </a:extLst>
          </p:cNvPr>
          <p:cNvSpPr>
            <a:spLocks noGrp="1"/>
          </p:cNvSpPr>
          <p:nvPr>
            <p:ph type="title"/>
          </p:nvPr>
        </p:nvSpPr>
        <p:spPr>
          <a:xfrm>
            <a:off x="571181" y="890284"/>
            <a:ext cx="10972800" cy="811358"/>
          </a:xfrm>
        </p:spPr>
        <p:txBody>
          <a:bodyPr>
            <a:normAutofit/>
          </a:bodyPr>
          <a:lstStyle/>
          <a:p>
            <a:pPr algn="ctr"/>
            <a:r>
              <a:rPr lang="en-US" sz="4800" dirty="0"/>
              <a:t>Agenda</a:t>
            </a:r>
          </a:p>
        </p:txBody>
      </p:sp>
      <p:graphicFrame>
        <p:nvGraphicFramePr>
          <p:cNvPr id="5" name="Table 5">
            <a:extLst>
              <a:ext uri="{FF2B5EF4-FFF2-40B4-BE49-F238E27FC236}">
                <a16:creationId xmlns:a16="http://schemas.microsoft.com/office/drawing/2014/main" id="{3BF3E433-1F2C-4551-B713-41453FA1385A}"/>
              </a:ext>
            </a:extLst>
          </p:cNvPr>
          <p:cNvGraphicFramePr>
            <a:graphicFrameLocks noGrp="1"/>
          </p:cNvGraphicFramePr>
          <p:nvPr>
            <p:ph sz="quarter" idx="11"/>
            <p:extLst>
              <p:ext uri="{D42A27DB-BD31-4B8C-83A1-F6EECF244321}">
                <p14:modId xmlns:p14="http://schemas.microsoft.com/office/powerpoint/2010/main" val="487916217"/>
              </p:ext>
            </p:extLst>
          </p:nvPr>
        </p:nvGraphicFramePr>
        <p:xfrm>
          <a:off x="726393" y="1804859"/>
          <a:ext cx="10712450" cy="2869894"/>
        </p:xfrm>
        <a:graphic>
          <a:graphicData uri="http://schemas.openxmlformats.org/drawingml/2006/table">
            <a:tbl>
              <a:tblPr firstRow="1" bandRow="1">
                <a:tableStyleId>{5C22544A-7EE6-4342-B048-85BDC9FD1C3A}</a:tableStyleId>
              </a:tblPr>
              <a:tblGrid>
                <a:gridCol w="1666776">
                  <a:extLst>
                    <a:ext uri="{9D8B030D-6E8A-4147-A177-3AD203B41FA5}">
                      <a16:colId xmlns:a16="http://schemas.microsoft.com/office/drawing/2014/main" val="708214093"/>
                    </a:ext>
                  </a:extLst>
                </a:gridCol>
                <a:gridCol w="5388075">
                  <a:extLst>
                    <a:ext uri="{9D8B030D-6E8A-4147-A177-3AD203B41FA5}">
                      <a16:colId xmlns:a16="http://schemas.microsoft.com/office/drawing/2014/main" val="1398455089"/>
                    </a:ext>
                  </a:extLst>
                </a:gridCol>
                <a:gridCol w="3657599">
                  <a:extLst>
                    <a:ext uri="{9D8B030D-6E8A-4147-A177-3AD203B41FA5}">
                      <a16:colId xmlns:a16="http://schemas.microsoft.com/office/drawing/2014/main" val="1176576867"/>
                    </a:ext>
                  </a:extLst>
                </a:gridCol>
              </a:tblGrid>
              <a:tr h="370840">
                <a:tc>
                  <a:txBody>
                    <a:bodyPr/>
                    <a:lstStyle/>
                    <a:p>
                      <a:pPr algn="ctr"/>
                      <a:r>
                        <a:rPr lang="en-US" sz="2000" dirty="0">
                          <a:solidFill>
                            <a:schemeClr val="tx2">
                              <a:lumMod val="50000"/>
                            </a:schemeClr>
                          </a:solidFill>
                        </a:rPr>
                        <a:t>Time</a:t>
                      </a:r>
                    </a:p>
                  </a:txBody>
                  <a:tcPr/>
                </a:tc>
                <a:tc>
                  <a:txBody>
                    <a:bodyPr/>
                    <a:lstStyle/>
                    <a:p>
                      <a:pPr algn="ctr"/>
                      <a:r>
                        <a:rPr lang="en-US" sz="2000" dirty="0">
                          <a:solidFill>
                            <a:schemeClr val="tx2">
                              <a:lumMod val="50000"/>
                            </a:schemeClr>
                          </a:solidFill>
                        </a:rPr>
                        <a:t>Topic</a:t>
                      </a:r>
                    </a:p>
                  </a:txBody>
                  <a:tcPr/>
                </a:tc>
                <a:tc>
                  <a:txBody>
                    <a:bodyPr/>
                    <a:lstStyle/>
                    <a:p>
                      <a:pPr algn="ctr"/>
                      <a:r>
                        <a:rPr lang="en-US" sz="2000" dirty="0">
                          <a:solidFill>
                            <a:schemeClr val="tx2">
                              <a:lumMod val="50000"/>
                            </a:schemeClr>
                          </a:solidFill>
                        </a:rPr>
                        <a:t>Presenter</a:t>
                      </a:r>
                    </a:p>
                  </a:txBody>
                  <a:tcPr/>
                </a:tc>
                <a:extLst>
                  <a:ext uri="{0D108BD9-81ED-4DB2-BD59-A6C34878D82A}">
                    <a16:rowId xmlns:a16="http://schemas.microsoft.com/office/drawing/2014/main" val="277795648"/>
                  </a:ext>
                </a:extLst>
              </a:tr>
              <a:tr h="370840">
                <a:tc>
                  <a:txBody>
                    <a:bodyPr/>
                    <a:lstStyle/>
                    <a:p>
                      <a:r>
                        <a:rPr lang="en-US" sz="2000" dirty="0">
                          <a:solidFill>
                            <a:schemeClr val="tx2">
                              <a:lumMod val="50000"/>
                            </a:schemeClr>
                          </a:solidFill>
                        </a:rPr>
                        <a:t>1000 – 1005</a:t>
                      </a:r>
                    </a:p>
                  </a:txBody>
                  <a:tcPr/>
                </a:tc>
                <a:tc>
                  <a:txBody>
                    <a:bodyPr/>
                    <a:lstStyle/>
                    <a:p>
                      <a:pPr algn="ctr"/>
                      <a:r>
                        <a:rPr lang="en-US" sz="2000" dirty="0">
                          <a:solidFill>
                            <a:schemeClr val="tx2">
                              <a:lumMod val="50000"/>
                            </a:schemeClr>
                          </a:solidFill>
                        </a:rPr>
                        <a:t>Opening Remarks</a:t>
                      </a:r>
                    </a:p>
                  </a:txBody>
                  <a:tcPr/>
                </a:tc>
                <a:tc>
                  <a:txBody>
                    <a:bodyPr/>
                    <a:lstStyle/>
                    <a:p>
                      <a:pPr algn="ctr"/>
                      <a:r>
                        <a:rPr lang="en-US" sz="2000" dirty="0">
                          <a:solidFill>
                            <a:schemeClr val="tx2">
                              <a:lumMod val="50000"/>
                            </a:schemeClr>
                          </a:solidFill>
                        </a:rPr>
                        <a:t>Mr. Nick Ballard</a:t>
                      </a:r>
                    </a:p>
                  </a:txBody>
                  <a:tcPr/>
                </a:tc>
                <a:extLst>
                  <a:ext uri="{0D108BD9-81ED-4DB2-BD59-A6C34878D82A}">
                    <a16:rowId xmlns:a16="http://schemas.microsoft.com/office/drawing/2014/main" val="3980590116"/>
                  </a:ext>
                </a:extLst>
              </a:tr>
              <a:tr h="370840">
                <a:tc>
                  <a:txBody>
                    <a:bodyPr/>
                    <a:lstStyle/>
                    <a:p>
                      <a:r>
                        <a:rPr lang="en-US" sz="2000" dirty="0">
                          <a:solidFill>
                            <a:schemeClr val="tx2">
                              <a:lumMod val="50000"/>
                            </a:schemeClr>
                          </a:solidFill>
                        </a:rPr>
                        <a:t>1005 – 1010</a:t>
                      </a:r>
                    </a:p>
                  </a:txBody>
                  <a:tcPr/>
                </a:tc>
                <a:tc>
                  <a:txBody>
                    <a:bodyPr/>
                    <a:lstStyle/>
                    <a:p>
                      <a:pPr algn="ctr"/>
                      <a:r>
                        <a:rPr lang="en-US" sz="2000" dirty="0">
                          <a:solidFill>
                            <a:schemeClr val="tx2">
                              <a:lumMod val="50000"/>
                            </a:schemeClr>
                          </a:solidFill>
                        </a:rPr>
                        <a:t>MILOPS Update </a:t>
                      </a:r>
                    </a:p>
                  </a:txBody>
                  <a:tcPr/>
                </a:tc>
                <a:tc>
                  <a:txBody>
                    <a:bodyPr/>
                    <a:lstStyle/>
                    <a:p>
                      <a:pPr algn="ctr"/>
                      <a:r>
                        <a:rPr lang="en-US" sz="2000" dirty="0">
                          <a:solidFill>
                            <a:schemeClr val="tx2">
                              <a:lumMod val="50000"/>
                            </a:schemeClr>
                          </a:solidFill>
                        </a:rPr>
                        <a:t>Mr. Nick Ballard</a:t>
                      </a:r>
                    </a:p>
                  </a:txBody>
                  <a:tcPr/>
                </a:tc>
                <a:extLst>
                  <a:ext uri="{0D108BD9-81ED-4DB2-BD59-A6C34878D82A}">
                    <a16:rowId xmlns:a16="http://schemas.microsoft.com/office/drawing/2014/main" val="4100834330"/>
                  </a:ext>
                </a:extLst>
              </a:tr>
              <a:tr h="370840">
                <a:tc>
                  <a:txBody>
                    <a:bodyPr/>
                    <a:lstStyle/>
                    <a:p>
                      <a:r>
                        <a:rPr lang="en-US" sz="2000" dirty="0">
                          <a:solidFill>
                            <a:schemeClr val="tx2">
                              <a:lumMod val="50000"/>
                            </a:schemeClr>
                          </a:solidFill>
                        </a:rPr>
                        <a:t>1010- 1020</a:t>
                      </a:r>
                    </a:p>
                  </a:txBody>
                  <a:tcPr/>
                </a:tc>
                <a:tc>
                  <a:txBody>
                    <a:bodyPr/>
                    <a:lstStyle/>
                    <a:p>
                      <a:pPr algn="ctr"/>
                      <a:r>
                        <a:rPr lang="en-US" sz="2000" dirty="0">
                          <a:solidFill>
                            <a:schemeClr val="tx2">
                              <a:lumMod val="50000"/>
                            </a:schemeClr>
                          </a:solidFill>
                        </a:rPr>
                        <a:t>NTAC Update </a:t>
                      </a:r>
                    </a:p>
                  </a:txBody>
                  <a:tcPr/>
                </a:tc>
                <a:tc>
                  <a:txBody>
                    <a:bodyPr/>
                    <a:lstStyle/>
                    <a:p>
                      <a:pPr algn="ctr"/>
                      <a:r>
                        <a:rPr lang="en-US" sz="2000" dirty="0">
                          <a:solidFill>
                            <a:schemeClr val="tx2">
                              <a:lumMod val="50000"/>
                            </a:schemeClr>
                          </a:solidFill>
                        </a:rPr>
                        <a:t>Mr. Nick Ballard</a:t>
                      </a:r>
                    </a:p>
                  </a:txBody>
                  <a:tcPr/>
                </a:tc>
                <a:extLst>
                  <a:ext uri="{0D108BD9-81ED-4DB2-BD59-A6C34878D82A}">
                    <a16:rowId xmlns:a16="http://schemas.microsoft.com/office/drawing/2014/main" val="3747016924"/>
                  </a:ext>
                </a:extLst>
              </a:tr>
              <a:tr h="370840">
                <a:tc>
                  <a:txBody>
                    <a:bodyPr/>
                    <a:lstStyle/>
                    <a:p>
                      <a:r>
                        <a:rPr lang="en-US" sz="2000" dirty="0">
                          <a:solidFill>
                            <a:schemeClr val="tx2">
                              <a:lumMod val="50000"/>
                            </a:schemeClr>
                          </a:solidFill>
                        </a:rPr>
                        <a:t>1020-1030</a:t>
                      </a:r>
                    </a:p>
                  </a:txBody>
                  <a:tcPr/>
                </a:tc>
                <a:tc>
                  <a:txBody>
                    <a:bodyPr/>
                    <a:lstStyle/>
                    <a:p>
                      <a:pPr algn="ctr"/>
                      <a:r>
                        <a:rPr lang="en-US" sz="2000" dirty="0">
                          <a:solidFill>
                            <a:schemeClr val="tx2">
                              <a:lumMod val="50000"/>
                            </a:schemeClr>
                          </a:solidFill>
                        </a:rPr>
                        <a:t>NBAC Update</a:t>
                      </a:r>
                    </a:p>
                  </a:txBody>
                  <a:tcPr/>
                </a:tc>
                <a:tc>
                  <a:txBody>
                    <a:bodyPr/>
                    <a:lstStyle/>
                    <a:p>
                      <a:pPr algn="ctr"/>
                      <a:r>
                        <a:rPr lang="en-US" sz="2000" dirty="0">
                          <a:solidFill>
                            <a:schemeClr val="tx2">
                              <a:lumMod val="50000"/>
                            </a:schemeClr>
                          </a:solidFill>
                        </a:rPr>
                        <a:t>Mr. Steve Sullivan </a:t>
                      </a:r>
                    </a:p>
                  </a:txBody>
                  <a:tcPr/>
                </a:tc>
                <a:extLst>
                  <a:ext uri="{0D108BD9-81ED-4DB2-BD59-A6C34878D82A}">
                    <a16:rowId xmlns:a16="http://schemas.microsoft.com/office/drawing/2014/main" val="3685005000"/>
                  </a:ext>
                </a:extLst>
              </a:tr>
              <a:tr h="444347">
                <a:tc>
                  <a:txBody>
                    <a:bodyPr/>
                    <a:lstStyle/>
                    <a:p>
                      <a:r>
                        <a:rPr lang="en-US" sz="2000" dirty="0">
                          <a:solidFill>
                            <a:schemeClr val="tx2">
                              <a:lumMod val="50000"/>
                            </a:schemeClr>
                          </a:solidFill>
                        </a:rPr>
                        <a:t>1020 – 1030 </a:t>
                      </a:r>
                    </a:p>
                  </a:txBody>
                  <a:tcPr/>
                </a:tc>
                <a:tc>
                  <a:txBody>
                    <a:bodyPr/>
                    <a:lstStyle/>
                    <a:p>
                      <a:pPr algn="ctr"/>
                      <a:r>
                        <a:rPr lang="en-US" sz="2000" dirty="0">
                          <a:solidFill>
                            <a:schemeClr val="tx2">
                              <a:lumMod val="50000"/>
                            </a:schemeClr>
                          </a:solidFill>
                        </a:rPr>
                        <a:t>NMO TSC Update </a:t>
                      </a:r>
                    </a:p>
                  </a:txBody>
                  <a:tcPr/>
                </a:tc>
                <a:tc>
                  <a:txBody>
                    <a:bodyPr/>
                    <a:lstStyle/>
                    <a:p>
                      <a:pPr algn="ctr"/>
                      <a:r>
                        <a:rPr lang="en-US" sz="2000" dirty="0">
                          <a:solidFill>
                            <a:schemeClr val="tx2">
                              <a:lumMod val="50000"/>
                            </a:schemeClr>
                          </a:solidFill>
                        </a:rPr>
                        <a:t>Mr. Steve Sullivan </a:t>
                      </a:r>
                    </a:p>
                  </a:txBody>
                  <a:tcPr/>
                </a:tc>
                <a:extLst>
                  <a:ext uri="{0D108BD9-81ED-4DB2-BD59-A6C34878D82A}">
                    <a16:rowId xmlns:a16="http://schemas.microsoft.com/office/drawing/2014/main" val="258718812"/>
                  </a:ext>
                </a:extLst>
              </a:tr>
              <a:tr h="444347">
                <a:tc>
                  <a:txBody>
                    <a:bodyPr/>
                    <a:lstStyle/>
                    <a:p>
                      <a:r>
                        <a:rPr lang="en-US" sz="2000" dirty="0">
                          <a:solidFill>
                            <a:schemeClr val="tx2">
                              <a:lumMod val="50000"/>
                            </a:schemeClr>
                          </a:solidFill>
                        </a:rPr>
                        <a:t>1030-1040</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schemeClr val="tx2">
                              <a:lumMod val="50000"/>
                            </a:schemeClr>
                          </a:solidFill>
                        </a:rPr>
                        <a:t> Open Discussion / Closing Remarks </a:t>
                      </a:r>
                    </a:p>
                  </a:txBody>
                  <a:tcPr/>
                </a:tc>
                <a:tc>
                  <a:txBody>
                    <a:bodyPr/>
                    <a:lstStyle/>
                    <a:p>
                      <a:pPr algn="ctr"/>
                      <a:endParaRPr lang="en-US" sz="2000" dirty="0">
                        <a:solidFill>
                          <a:schemeClr val="tx2">
                            <a:lumMod val="50000"/>
                          </a:schemeClr>
                        </a:solidFill>
                      </a:endParaRPr>
                    </a:p>
                  </a:txBody>
                  <a:tcPr/>
                </a:tc>
                <a:extLst>
                  <a:ext uri="{0D108BD9-81ED-4DB2-BD59-A6C34878D82A}">
                    <a16:rowId xmlns:a16="http://schemas.microsoft.com/office/drawing/2014/main" val="1606522615"/>
                  </a:ext>
                </a:extLst>
              </a:tr>
            </a:tbl>
          </a:graphicData>
        </a:graphic>
      </p:graphicFrame>
      <p:pic>
        <p:nvPicPr>
          <p:cNvPr id="6" name="Picture 5">
            <a:extLst>
              <a:ext uri="{FF2B5EF4-FFF2-40B4-BE49-F238E27FC236}">
                <a16:creationId xmlns:a16="http://schemas.microsoft.com/office/drawing/2014/main" id="{5ACA0C36-5D94-47EB-8A8A-EC8D3E6F89FE}"/>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523129" y="177642"/>
            <a:ext cx="1668871" cy="1524000"/>
          </a:xfrm>
          <a:prstGeom prst="rect">
            <a:avLst/>
          </a:prstGeom>
        </p:spPr>
      </p:pic>
    </p:spTree>
    <p:extLst>
      <p:ext uri="{BB962C8B-B14F-4D97-AF65-F5344CB8AC3E}">
        <p14:creationId xmlns:p14="http://schemas.microsoft.com/office/powerpoint/2010/main" val="1354513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93385-BCB0-1DD6-5C89-529B4FBB64A4}"/>
              </a:ext>
            </a:extLst>
          </p:cNvPr>
          <p:cNvSpPr>
            <a:spLocks noGrp="1"/>
          </p:cNvSpPr>
          <p:nvPr>
            <p:ph type="title"/>
          </p:nvPr>
        </p:nvSpPr>
        <p:spPr/>
        <p:txBody>
          <a:bodyPr/>
          <a:lstStyle/>
          <a:p>
            <a:r>
              <a:rPr lang="en-US" dirty="0" err="1"/>
              <a:t>Milops</a:t>
            </a:r>
            <a:r>
              <a:rPr lang="en-US" dirty="0"/>
              <a:t> update </a:t>
            </a:r>
          </a:p>
        </p:txBody>
      </p:sp>
      <p:sp>
        <p:nvSpPr>
          <p:cNvPr id="3" name="Content Placeholder 2">
            <a:extLst>
              <a:ext uri="{FF2B5EF4-FFF2-40B4-BE49-F238E27FC236}">
                <a16:creationId xmlns:a16="http://schemas.microsoft.com/office/drawing/2014/main" id="{0FD445EA-B251-F811-8013-EAF24918F12B}"/>
              </a:ext>
            </a:extLst>
          </p:cNvPr>
          <p:cNvSpPr>
            <a:spLocks noGrp="1"/>
          </p:cNvSpPr>
          <p:nvPr>
            <p:ph sz="quarter" idx="11"/>
          </p:nvPr>
        </p:nvSpPr>
        <p:spPr/>
        <p:txBody>
          <a:bodyPr/>
          <a:lstStyle/>
          <a:p>
            <a:r>
              <a:rPr lang="en-US" dirty="0" err="1"/>
              <a:t>MilOps</a:t>
            </a:r>
            <a:r>
              <a:rPr lang="en-US" dirty="0"/>
              <a:t> Community meetings  quarterly </a:t>
            </a:r>
          </a:p>
          <a:p>
            <a:r>
              <a:rPr lang="en-US" dirty="0" err="1"/>
              <a:t>MilOps</a:t>
            </a:r>
            <a:r>
              <a:rPr lang="en-US" dirty="0"/>
              <a:t> Change Request (CR) Process Document Published – (used to be known as the CCB process) </a:t>
            </a:r>
          </a:p>
          <a:p>
            <a:r>
              <a:rPr lang="en-US" dirty="0"/>
              <a:t>NIEM 6.0 published – Dec ‘23 </a:t>
            </a:r>
          </a:p>
          <a:p>
            <a:endParaRPr lang="en-US" dirty="0"/>
          </a:p>
        </p:txBody>
      </p:sp>
    </p:spTree>
    <p:extLst>
      <p:ext uri="{BB962C8B-B14F-4D97-AF65-F5344CB8AC3E}">
        <p14:creationId xmlns:p14="http://schemas.microsoft.com/office/powerpoint/2010/main" val="377465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E0AEC-87FB-3454-1DF9-7E058B987D32}"/>
              </a:ext>
            </a:extLst>
          </p:cNvPr>
          <p:cNvSpPr>
            <a:spLocks noGrp="1"/>
          </p:cNvSpPr>
          <p:nvPr>
            <p:ph type="title"/>
          </p:nvPr>
        </p:nvSpPr>
        <p:spPr/>
        <p:txBody>
          <a:bodyPr/>
          <a:lstStyle/>
          <a:p>
            <a:r>
              <a:rPr lang="en-US" dirty="0"/>
              <a:t>MILOPS UPDATE </a:t>
            </a:r>
          </a:p>
        </p:txBody>
      </p:sp>
      <p:sp>
        <p:nvSpPr>
          <p:cNvPr id="3" name="Content Placeholder 2">
            <a:extLst>
              <a:ext uri="{FF2B5EF4-FFF2-40B4-BE49-F238E27FC236}">
                <a16:creationId xmlns:a16="http://schemas.microsoft.com/office/drawing/2014/main" id="{D7DFD917-A233-E9DE-3E26-9D78631F1540}"/>
              </a:ext>
            </a:extLst>
          </p:cNvPr>
          <p:cNvSpPr>
            <a:spLocks noGrp="1"/>
          </p:cNvSpPr>
          <p:nvPr>
            <p:ph sz="quarter" idx="11"/>
          </p:nvPr>
        </p:nvSpPr>
        <p:spPr/>
        <p:txBody>
          <a:bodyPr>
            <a:normAutofit fontScale="92500"/>
          </a:bodyPr>
          <a:lstStyle/>
          <a:p>
            <a:r>
              <a:rPr lang="en-US" dirty="0"/>
              <a:t>EMS sharing requests from non-DoD stakeholders </a:t>
            </a:r>
          </a:p>
          <a:p>
            <a:pPr lvl="1"/>
            <a:r>
              <a:rPr lang="en-US" dirty="0"/>
              <a:t>OPR: DISA Defense Spectrum Organization (DSO)</a:t>
            </a:r>
          </a:p>
          <a:p>
            <a:r>
              <a:rPr lang="en-US" dirty="0"/>
              <a:t>U.S. Message Text Format (MIL-STD-6040) adoption of NIEM</a:t>
            </a:r>
          </a:p>
          <a:p>
            <a:pPr lvl="1"/>
            <a:r>
              <a:rPr lang="en-US" dirty="0"/>
              <a:t>OPR: DISA</a:t>
            </a:r>
          </a:p>
          <a:p>
            <a:r>
              <a:rPr lang="en-US" dirty="0"/>
              <a:t>STITCHES Translation</a:t>
            </a:r>
          </a:p>
          <a:p>
            <a:pPr lvl="1"/>
            <a:r>
              <a:rPr lang="en-US" dirty="0"/>
              <a:t>OPR: Air Force, Lockheed Martin</a:t>
            </a:r>
          </a:p>
          <a:p>
            <a:r>
              <a:rPr lang="en-US" dirty="0"/>
              <a:t>MOMS 6.0</a:t>
            </a:r>
          </a:p>
          <a:p>
            <a:r>
              <a:rPr lang="en-US" dirty="0"/>
              <a:t>NATO Core Data Framework (NCDF)</a:t>
            </a:r>
          </a:p>
          <a:p>
            <a:pPr lvl="1"/>
            <a:endParaRPr lang="en-US" dirty="0"/>
          </a:p>
          <a:p>
            <a:endParaRPr lang="en-US" dirty="0"/>
          </a:p>
        </p:txBody>
      </p:sp>
    </p:spTree>
    <p:extLst>
      <p:ext uri="{BB962C8B-B14F-4D97-AF65-F5344CB8AC3E}">
        <p14:creationId xmlns:p14="http://schemas.microsoft.com/office/powerpoint/2010/main" val="2806127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3976DFE5-5B03-15FE-72EB-FF197F0974D7}"/>
              </a:ext>
            </a:extLst>
          </p:cNvPr>
          <p:cNvSpPr/>
          <p:nvPr/>
        </p:nvSpPr>
        <p:spPr>
          <a:xfrm>
            <a:off x="6610488" y="0"/>
            <a:ext cx="5545014" cy="685799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CB30AC42-6A28-4B63-BB24-615E3CB75946}"/>
              </a:ext>
            </a:extLst>
          </p:cNvPr>
          <p:cNvSpPr/>
          <p:nvPr/>
        </p:nvSpPr>
        <p:spPr>
          <a:xfrm>
            <a:off x="9195" y="-4483"/>
            <a:ext cx="7930665" cy="685799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AE02E47F-F12C-EB0E-8BF7-08DECF6DE0F8}"/>
              </a:ext>
            </a:extLst>
          </p:cNvPr>
          <p:cNvSpPr/>
          <p:nvPr/>
        </p:nvSpPr>
        <p:spPr>
          <a:xfrm>
            <a:off x="4791259" y="3998995"/>
            <a:ext cx="840919" cy="853119"/>
          </a:xfrm>
          <a:prstGeom prst="rect">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Stitches</a:t>
            </a:r>
          </a:p>
        </p:txBody>
      </p:sp>
      <p:sp>
        <p:nvSpPr>
          <p:cNvPr id="6" name="Rectangle 5">
            <a:extLst>
              <a:ext uri="{FF2B5EF4-FFF2-40B4-BE49-F238E27FC236}">
                <a16:creationId xmlns:a16="http://schemas.microsoft.com/office/drawing/2014/main" id="{C8C40582-FA0C-6133-E6A2-518D8071F435}"/>
              </a:ext>
            </a:extLst>
          </p:cNvPr>
          <p:cNvSpPr/>
          <p:nvPr/>
        </p:nvSpPr>
        <p:spPr>
          <a:xfrm>
            <a:off x="4791742" y="3984791"/>
            <a:ext cx="840442" cy="3233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Translates TDM to UCI 2.0/ JREAP</a:t>
            </a:r>
          </a:p>
        </p:txBody>
      </p:sp>
      <p:sp>
        <p:nvSpPr>
          <p:cNvPr id="8" name="Rectangle 7">
            <a:extLst>
              <a:ext uri="{FF2B5EF4-FFF2-40B4-BE49-F238E27FC236}">
                <a16:creationId xmlns:a16="http://schemas.microsoft.com/office/drawing/2014/main" id="{322C7FC5-7AA3-D2C3-E468-8E5998418AD9}"/>
              </a:ext>
            </a:extLst>
          </p:cNvPr>
          <p:cNvSpPr/>
          <p:nvPr/>
        </p:nvSpPr>
        <p:spPr>
          <a:xfrm>
            <a:off x="789823" y="3728814"/>
            <a:ext cx="1116844" cy="592898"/>
          </a:xfrm>
          <a:prstGeom prst="rect">
            <a:avLst/>
          </a:prstGeom>
          <a:solidFill>
            <a:srgbClr val="00B0F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Red Observations</a:t>
            </a:r>
          </a:p>
        </p:txBody>
      </p:sp>
      <p:graphicFrame>
        <p:nvGraphicFramePr>
          <p:cNvPr id="9" name="Table 66">
            <a:extLst>
              <a:ext uri="{FF2B5EF4-FFF2-40B4-BE49-F238E27FC236}">
                <a16:creationId xmlns:a16="http://schemas.microsoft.com/office/drawing/2014/main" id="{4D3030AF-C74A-DAEE-EAA3-05D039F343F3}"/>
              </a:ext>
            </a:extLst>
          </p:cNvPr>
          <p:cNvGraphicFramePr>
            <a:graphicFrameLocks noGrp="1"/>
          </p:cNvGraphicFramePr>
          <p:nvPr>
            <p:extLst>
              <p:ext uri="{D42A27DB-BD31-4B8C-83A1-F6EECF244321}">
                <p14:modId xmlns:p14="http://schemas.microsoft.com/office/powerpoint/2010/main" val="119948991"/>
              </p:ext>
            </p:extLst>
          </p:nvPr>
        </p:nvGraphicFramePr>
        <p:xfrm>
          <a:off x="10413672" y="0"/>
          <a:ext cx="1741831" cy="2225040"/>
        </p:xfrm>
        <a:graphic>
          <a:graphicData uri="http://schemas.openxmlformats.org/drawingml/2006/table">
            <a:tbl>
              <a:tblPr firstRow="1" bandRow="1">
                <a:tableStyleId>{5C22544A-7EE6-4342-B048-85BDC9FD1C3A}</a:tableStyleId>
              </a:tblPr>
              <a:tblGrid>
                <a:gridCol w="1310698">
                  <a:extLst>
                    <a:ext uri="{9D8B030D-6E8A-4147-A177-3AD203B41FA5}">
                      <a16:colId xmlns:a16="http://schemas.microsoft.com/office/drawing/2014/main" val="2903627371"/>
                    </a:ext>
                  </a:extLst>
                </a:gridCol>
                <a:gridCol w="431133">
                  <a:extLst>
                    <a:ext uri="{9D8B030D-6E8A-4147-A177-3AD203B41FA5}">
                      <a16:colId xmlns:a16="http://schemas.microsoft.com/office/drawing/2014/main" val="3918688961"/>
                    </a:ext>
                  </a:extLst>
                </a:gridCol>
              </a:tblGrid>
              <a:tr h="370840">
                <a:tc gridSpan="2">
                  <a:txBody>
                    <a:bodyPr/>
                    <a:lstStyle/>
                    <a:p>
                      <a:pPr algn="ctr"/>
                      <a:r>
                        <a:rPr lang="en-US" dirty="0">
                          <a:solidFill>
                            <a:schemeClr val="tx1"/>
                          </a:solidFill>
                        </a:rPr>
                        <a:t>LEGEND</a:t>
                      </a:r>
                    </a:p>
                  </a:txBody>
                  <a:tcPr marL="100584" marR="1005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314276434"/>
                  </a:ext>
                </a:extLst>
              </a:tr>
              <a:tr h="370840">
                <a:tc>
                  <a:txBody>
                    <a:bodyPr/>
                    <a:lstStyle/>
                    <a:p>
                      <a:r>
                        <a:rPr lang="en-US" dirty="0"/>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2641061114"/>
                  </a:ext>
                </a:extLst>
              </a:tr>
              <a:tr h="370840">
                <a:tc>
                  <a:txBody>
                    <a:bodyPr/>
                    <a:lstStyle/>
                    <a:p>
                      <a:r>
                        <a:rPr lang="en-US" dirty="0"/>
                        <a:t>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2275490180"/>
                  </a:ext>
                </a:extLst>
              </a:tr>
              <a:tr h="370840">
                <a:tc>
                  <a:txBody>
                    <a:bodyPr/>
                    <a:lstStyle/>
                    <a:p>
                      <a:r>
                        <a:rPr lang="en-US" dirty="0"/>
                        <a:t>Translator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080998162"/>
                  </a:ext>
                </a:extLst>
              </a:tr>
              <a:tr h="370840">
                <a:tc>
                  <a:txBody>
                    <a:bodyPr/>
                    <a:lstStyle/>
                    <a:p>
                      <a:r>
                        <a:rPr lang="en-US" dirty="0"/>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4134362489"/>
                  </a:ext>
                </a:extLst>
              </a:tr>
              <a:tr h="370840">
                <a:tc>
                  <a:txBody>
                    <a:bodyPr/>
                    <a:lstStyle/>
                    <a:p>
                      <a:r>
                        <a:rPr lang="en-US" dirty="0"/>
                        <a:t>Data Store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030A0"/>
                    </a:solidFill>
                  </a:tcPr>
                </a:tc>
                <a:extLst>
                  <a:ext uri="{0D108BD9-81ED-4DB2-BD59-A6C34878D82A}">
                    <a16:rowId xmlns:a16="http://schemas.microsoft.com/office/drawing/2014/main" val="294710650"/>
                  </a:ext>
                </a:extLst>
              </a:tr>
            </a:tbl>
          </a:graphicData>
        </a:graphic>
      </p:graphicFrame>
      <p:cxnSp>
        <p:nvCxnSpPr>
          <p:cNvPr id="11" name="Straight Arrow Connector 10">
            <a:extLst>
              <a:ext uri="{FF2B5EF4-FFF2-40B4-BE49-F238E27FC236}">
                <a16:creationId xmlns:a16="http://schemas.microsoft.com/office/drawing/2014/main" id="{1AABAAA5-E460-89EB-A6B4-752035645FBD}"/>
              </a:ext>
            </a:extLst>
          </p:cNvPr>
          <p:cNvCxnSpPr>
            <a:cxnSpLocks/>
          </p:cNvCxnSpPr>
          <p:nvPr/>
        </p:nvCxnSpPr>
        <p:spPr>
          <a:xfrm flipV="1">
            <a:off x="2846758" y="2910841"/>
            <a:ext cx="0" cy="1176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18DC547-3BD3-91CA-F2B3-1713E3122A0F}"/>
              </a:ext>
            </a:extLst>
          </p:cNvPr>
          <p:cNvCxnSpPr>
            <a:cxnSpLocks/>
            <a:endCxn id="36" idx="0"/>
          </p:cNvCxnSpPr>
          <p:nvPr/>
        </p:nvCxnSpPr>
        <p:spPr>
          <a:xfrm>
            <a:off x="2552375" y="4425554"/>
            <a:ext cx="0" cy="7531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06828EB-1444-C577-DD56-FB9572595EBA}"/>
              </a:ext>
            </a:extLst>
          </p:cNvPr>
          <p:cNvCxnSpPr>
            <a:cxnSpLocks/>
          </p:cNvCxnSpPr>
          <p:nvPr/>
        </p:nvCxnSpPr>
        <p:spPr>
          <a:xfrm>
            <a:off x="3347918" y="2910841"/>
            <a:ext cx="0" cy="1176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EF35816E-B6B0-650C-4499-E4FFD6BB5004}"/>
              </a:ext>
            </a:extLst>
          </p:cNvPr>
          <p:cNvSpPr/>
          <p:nvPr/>
        </p:nvSpPr>
        <p:spPr>
          <a:xfrm>
            <a:off x="789823" y="4511333"/>
            <a:ext cx="1116844" cy="584102"/>
          </a:xfrm>
          <a:prstGeom prst="rect">
            <a:avLst/>
          </a:prstGeom>
          <a:solidFill>
            <a:srgbClr val="00B0F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Blue Self reports</a:t>
            </a:r>
          </a:p>
        </p:txBody>
      </p:sp>
      <p:cxnSp>
        <p:nvCxnSpPr>
          <p:cNvPr id="20" name="Connector: Elbow 19">
            <a:extLst>
              <a:ext uri="{FF2B5EF4-FFF2-40B4-BE49-F238E27FC236}">
                <a16:creationId xmlns:a16="http://schemas.microsoft.com/office/drawing/2014/main" id="{098969AD-036C-9D84-A13A-FCAB86D13DCC}"/>
              </a:ext>
            </a:extLst>
          </p:cNvPr>
          <p:cNvCxnSpPr>
            <a:cxnSpLocks/>
            <a:stCxn id="8" idx="3"/>
          </p:cNvCxnSpPr>
          <p:nvPr/>
        </p:nvCxnSpPr>
        <p:spPr>
          <a:xfrm>
            <a:off x="1906667" y="4025263"/>
            <a:ext cx="759237" cy="40569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1A11721A-94AE-4223-7BD9-B53087A8BD13}"/>
              </a:ext>
            </a:extLst>
          </p:cNvPr>
          <p:cNvCxnSpPr>
            <a:cxnSpLocks/>
            <a:stCxn id="16" idx="3"/>
          </p:cNvCxnSpPr>
          <p:nvPr/>
        </p:nvCxnSpPr>
        <p:spPr>
          <a:xfrm flipV="1">
            <a:off x="1906667" y="4430958"/>
            <a:ext cx="759237" cy="37242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79ED7B58-D5CB-E2F5-18B4-ABB70DECCFB4}"/>
              </a:ext>
            </a:extLst>
          </p:cNvPr>
          <p:cNvSpPr/>
          <p:nvPr/>
        </p:nvSpPr>
        <p:spPr>
          <a:xfrm>
            <a:off x="2661649" y="4087180"/>
            <a:ext cx="914400" cy="685801"/>
          </a:xfrm>
          <a:prstGeom prst="rect">
            <a:avLst/>
          </a:prstGeom>
          <a:solidFill>
            <a:schemeClr val="accent6">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Data Fabric</a:t>
            </a:r>
          </a:p>
        </p:txBody>
      </p:sp>
      <p:sp>
        <p:nvSpPr>
          <p:cNvPr id="27" name="Rectangle 26">
            <a:extLst>
              <a:ext uri="{FF2B5EF4-FFF2-40B4-BE49-F238E27FC236}">
                <a16:creationId xmlns:a16="http://schemas.microsoft.com/office/drawing/2014/main" id="{9F003709-56DA-0E65-2D89-91D5040291A8}"/>
              </a:ext>
            </a:extLst>
          </p:cNvPr>
          <p:cNvSpPr/>
          <p:nvPr/>
        </p:nvSpPr>
        <p:spPr>
          <a:xfrm>
            <a:off x="2661649" y="2225040"/>
            <a:ext cx="914400" cy="685801"/>
          </a:xfrm>
          <a:prstGeom prst="rect">
            <a:avLst/>
          </a:prstGeom>
          <a:solidFill>
            <a:schemeClr val="accent6">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MFE</a:t>
            </a:r>
          </a:p>
        </p:txBody>
      </p:sp>
      <p:sp>
        <p:nvSpPr>
          <p:cNvPr id="32" name="Rectangle 31">
            <a:extLst>
              <a:ext uri="{FF2B5EF4-FFF2-40B4-BE49-F238E27FC236}">
                <a16:creationId xmlns:a16="http://schemas.microsoft.com/office/drawing/2014/main" id="{1DFC01B0-1884-AA72-7B04-FC1EE2B13535}"/>
              </a:ext>
            </a:extLst>
          </p:cNvPr>
          <p:cNvSpPr/>
          <p:nvPr/>
        </p:nvSpPr>
        <p:spPr>
          <a:xfrm>
            <a:off x="2284158" y="3049161"/>
            <a:ext cx="1012493" cy="205457"/>
          </a:xfrm>
          <a:prstGeom prst="rect">
            <a:avLst/>
          </a:prstGeom>
          <a:solidFill>
            <a:srgbClr val="00B0F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Observations</a:t>
            </a:r>
          </a:p>
        </p:txBody>
      </p:sp>
      <p:sp>
        <p:nvSpPr>
          <p:cNvPr id="35" name="Rectangle 34">
            <a:extLst>
              <a:ext uri="{FF2B5EF4-FFF2-40B4-BE49-F238E27FC236}">
                <a16:creationId xmlns:a16="http://schemas.microsoft.com/office/drawing/2014/main" id="{80BE7286-007B-3DDE-A1F7-658037C01CE5}"/>
              </a:ext>
            </a:extLst>
          </p:cNvPr>
          <p:cNvSpPr/>
          <p:nvPr/>
        </p:nvSpPr>
        <p:spPr>
          <a:xfrm>
            <a:off x="3031868" y="3527022"/>
            <a:ext cx="603631" cy="352800"/>
          </a:xfrm>
          <a:prstGeom prst="rect">
            <a:avLst/>
          </a:prstGeom>
          <a:solidFill>
            <a:srgbClr val="00B0F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Fused Tracks</a:t>
            </a:r>
          </a:p>
        </p:txBody>
      </p:sp>
      <p:sp>
        <p:nvSpPr>
          <p:cNvPr id="36" name="Rectangle 35">
            <a:extLst>
              <a:ext uri="{FF2B5EF4-FFF2-40B4-BE49-F238E27FC236}">
                <a16:creationId xmlns:a16="http://schemas.microsoft.com/office/drawing/2014/main" id="{A8C0FC96-4818-E86C-A342-EE165142CB1C}"/>
              </a:ext>
            </a:extLst>
          </p:cNvPr>
          <p:cNvSpPr/>
          <p:nvPr/>
        </p:nvSpPr>
        <p:spPr>
          <a:xfrm>
            <a:off x="1993953" y="5178675"/>
            <a:ext cx="1116844" cy="584102"/>
          </a:xfrm>
          <a:prstGeom prst="rect">
            <a:avLst/>
          </a:prstGeom>
          <a:solidFill>
            <a:srgbClr val="00B0F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Perceived Ground Truth</a:t>
            </a:r>
          </a:p>
        </p:txBody>
      </p:sp>
      <p:cxnSp>
        <p:nvCxnSpPr>
          <p:cNvPr id="48" name="Straight Arrow Connector 47">
            <a:extLst>
              <a:ext uri="{FF2B5EF4-FFF2-40B4-BE49-F238E27FC236}">
                <a16:creationId xmlns:a16="http://schemas.microsoft.com/office/drawing/2014/main" id="{E6B4F15C-FEC4-ED88-333C-535074009234}"/>
              </a:ext>
            </a:extLst>
          </p:cNvPr>
          <p:cNvCxnSpPr>
            <a:cxnSpLocks/>
            <a:endCxn id="6" idx="1"/>
          </p:cNvCxnSpPr>
          <p:nvPr/>
        </p:nvCxnSpPr>
        <p:spPr>
          <a:xfrm flipV="1">
            <a:off x="3580663" y="4146463"/>
            <a:ext cx="1211079" cy="4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419577D7-28EE-F67B-B88F-B6302B6E0AA8}"/>
              </a:ext>
            </a:extLst>
          </p:cNvPr>
          <p:cNvCxnSpPr>
            <a:cxnSpLocks/>
          </p:cNvCxnSpPr>
          <p:nvPr/>
        </p:nvCxnSpPr>
        <p:spPr>
          <a:xfrm flipV="1">
            <a:off x="3576049" y="4617170"/>
            <a:ext cx="1214336" cy="45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Rectangle 52">
            <a:extLst>
              <a:ext uri="{FF2B5EF4-FFF2-40B4-BE49-F238E27FC236}">
                <a16:creationId xmlns:a16="http://schemas.microsoft.com/office/drawing/2014/main" id="{42C64E61-949C-6445-D07A-8113119C2878}"/>
              </a:ext>
            </a:extLst>
          </p:cNvPr>
          <p:cNvSpPr/>
          <p:nvPr/>
        </p:nvSpPr>
        <p:spPr>
          <a:xfrm>
            <a:off x="3669211" y="4033704"/>
            <a:ext cx="940091" cy="225515"/>
          </a:xfrm>
          <a:prstGeom prst="rect">
            <a:avLst/>
          </a:prstGeom>
          <a:solidFill>
            <a:srgbClr val="00B0F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Fused Tracks TDM</a:t>
            </a:r>
          </a:p>
        </p:txBody>
      </p:sp>
      <p:sp>
        <p:nvSpPr>
          <p:cNvPr id="56" name="Rectangle 55">
            <a:extLst>
              <a:ext uri="{FF2B5EF4-FFF2-40B4-BE49-F238E27FC236}">
                <a16:creationId xmlns:a16="http://schemas.microsoft.com/office/drawing/2014/main" id="{A070BE63-192E-4B84-BA1F-2EA09A49FD48}"/>
              </a:ext>
            </a:extLst>
          </p:cNvPr>
          <p:cNvSpPr/>
          <p:nvPr/>
        </p:nvSpPr>
        <p:spPr>
          <a:xfrm>
            <a:off x="3663768" y="4497024"/>
            <a:ext cx="940091" cy="225515"/>
          </a:xfrm>
          <a:prstGeom prst="rect">
            <a:avLst/>
          </a:prstGeom>
          <a:solidFill>
            <a:srgbClr val="00B0F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Blue Self report TDM</a:t>
            </a:r>
          </a:p>
        </p:txBody>
      </p:sp>
      <p:cxnSp>
        <p:nvCxnSpPr>
          <p:cNvPr id="57" name="Straight Arrow Connector 56">
            <a:extLst>
              <a:ext uri="{FF2B5EF4-FFF2-40B4-BE49-F238E27FC236}">
                <a16:creationId xmlns:a16="http://schemas.microsoft.com/office/drawing/2014/main" id="{2698B472-FEBB-E196-A7B0-67124B25A234}"/>
              </a:ext>
            </a:extLst>
          </p:cNvPr>
          <p:cNvCxnSpPr>
            <a:cxnSpLocks/>
          </p:cNvCxnSpPr>
          <p:nvPr/>
        </p:nvCxnSpPr>
        <p:spPr>
          <a:xfrm>
            <a:off x="4710727" y="4146461"/>
            <a:ext cx="0" cy="1116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Rectangle 59">
            <a:extLst>
              <a:ext uri="{FF2B5EF4-FFF2-40B4-BE49-F238E27FC236}">
                <a16:creationId xmlns:a16="http://schemas.microsoft.com/office/drawing/2014/main" id="{883B255B-BFB7-11EC-6C4A-DE36BADEE101}"/>
              </a:ext>
            </a:extLst>
          </p:cNvPr>
          <p:cNvSpPr/>
          <p:nvPr/>
        </p:nvSpPr>
        <p:spPr>
          <a:xfrm>
            <a:off x="4253527" y="5252529"/>
            <a:ext cx="914400" cy="685801"/>
          </a:xfrm>
          <a:prstGeom prst="rect">
            <a:avLst/>
          </a:prstGeom>
          <a:solidFill>
            <a:srgbClr val="7030A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TDM REPO</a:t>
            </a:r>
          </a:p>
        </p:txBody>
      </p:sp>
      <p:cxnSp>
        <p:nvCxnSpPr>
          <p:cNvPr id="61" name="Connector: Elbow 60">
            <a:extLst>
              <a:ext uri="{FF2B5EF4-FFF2-40B4-BE49-F238E27FC236}">
                <a16:creationId xmlns:a16="http://schemas.microsoft.com/office/drawing/2014/main" id="{CDF2A607-CAAB-290C-B6B5-E7527EA5998C}"/>
              </a:ext>
            </a:extLst>
          </p:cNvPr>
          <p:cNvCxnSpPr>
            <a:cxnSpLocks/>
            <a:stCxn id="6" idx="0"/>
            <a:endCxn id="62" idx="1"/>
          </p:cNvCxnSpPr>
          <p:nvPr/>
        </p:nvCxnSpPr>
        <p:spPr>
          <a:xfrm rot="5400000" flipH="1" flipV="1">
            <a:off x="5307168" y="2472736"/>
            <a:ext cx="1416850" cy="160726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2" name="Rectangle 61">
            <a:extLst>
              <a:ext uri="{FF2B5EF4-FFF2-40B4-BE49-F238E27FC236}">
                <a16:creationId xmlns:a16="http://schemas.microsoft.com/office/drawing/2014/main" id="{4959E1A4-E1D2-5E54-A0CE-761575FEC46B}"/>
              </a:ext>
            </a:extLst>
          </p:cNvPr>
          <p:cNvSpPr/>
          <p:nvPr/>
        </p:nvSpPr>
        <p:spPr>
          <a:xfrm>
            <a:off x="6819223" y="2225040"/>
            <a:ext cx="914400" cy="685801"/>
          </a:xfrm>
          <a:prstGeom prst="rect">
            <a:avLst/>
          </a:prstGeom>
          <a:solidFill>
            <a:schemeClr val="accent6">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Diamond Shield COP</a:t>
            </a:r>
          </a:p>
        </p:txBody>
      </p:sp>
      <p:sp>
        <p:nvSpPr>
          <p:cNvPr id="65" name="Rectangle 64">
            <a:extLst>
              <a:ext uri="{FF2B5EF4-FFF2-40B4-BE49-F238E27FC236}">
                <a16:creationId xmlns:a16="http://schemas.microsoft.com/office/drawing/2014/main" id="{321B8786-4BC4-D8B9-32AD-1E30CBE859A2}"/>
              </a:ext>
            </a:extLst>
          </p:cNvPr>
          <p:cNvSpPr/>
          <p:nvPr/>
        </p:nvSpPr>
        <p:spPr>
          <a:xfrm>
            <a:off x="5524263" y="2391540"/>
            <a:ext cx="603631" cy="352800"/>
          </a:xfrm>
          <a:prstGeom prst="rect">
            <a:avLst/>
          </a:prstGeom>
          <a:solidFill>
            <a:srgbClr val="00B0F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JREAP</a:t>
            </a:r>
          </a:p>
        </p:txBody>
      </p:sp>
      <p:cxnSp>
        <p:nvCxnSpPr>
          <p:cNvPr id="66" name="Straight Arrow Connector 65">
            <a:extLst>
              <a:ext uri="{FF2B5EF4-FFF2-40B4-BE49-F238E27FC236}">
                <a16:creationId xmlns:a16="http://schemas.microsoft.com/office/drawing/2014/main" id="{22227D62-B364-687E-626A-0A9B18540219}"/>
              </a:ext>
            </a:extLst>
          </p:cNvPr>
          <p:cNvCxnSpPr>
            <a:cxnSpLocks/>
            <a:stCxn id="5" idx="3"/>
            <a:endCxn id="69" idx="1"/>
          </p:cNvCxnSpPr>
          <p:nvPr/>
        </p:nvCxnSpPr>
        <p:spPr>
          <a:xfrm>
            <a:off x="5632178" y="4425555"/>
            <a:ext cx="923740" cy="122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9" name="Rectangle 68">
            <a:extLst>
              <a:ext uri="{FF2B5EF4-FFF2-40B4-BE49-F238E27FC236}">
                <a16:creationId xmlns:a16="http://schemas.microsoft.com/office/drawing/2014/main" id="{67DC8AA6-9FA9-DA6E-0C4B-38CBBF9BB940}"/>
              </a:ext>
            </a:extLst>
          </p:cNvPr>
          <p:cNvSpPr/>
          <p:nvPr/>
        </p:nvSpPr>
        <p:spPr>
          <a:xfrm>
            <a:off x="6555918" y="4094858"/>
            <a:ext cx="914400" cy="685801"/>
          </a:xfrm>
          <a:prstGeom prst="rect">
            <a:avLst/>
          </a:prstGeom>
          <a:solidFill>
            <a:schemeClr val="accent6">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UCI 2.0 COP</a:t>
            </a:r>
          </a:p>
        </p:txBody>
      </p:sp>
      <p:cxnSp>
        <p:nvCxnSpPr>
          <p:cNvPr id="70" name="Connector: Elbow 69">
            <a:extLst>
              <a:ext uri="{FF2B5EF4-FFF2-40B4-BE49-F238E27FC236}">
                <a16:creationId xmlns:a16="http://schemas.microsoft.com/office/drawing/2014/main" id="{B80DDB8D-412A-451B-9921-BE2766CB43B5}"/>
              </a:ext>
            </a:extLst>
          </p:cNvPr>
          <p:cNvCxnSpPr>
            <a:cxnSpLocks/>
            <a:stCxn id="77" idx="0"/>
            <a:endCxn id="73" idx="1"/>
          </p:cNvCxnSpPr>
          <p:nvPr/>
        </p:nvCxnSpPr>
        <p:spPr>
          <a:xfrm rot="5400000" flipH="1" flipV="1">
            <a:off x="7159389" y="2873766"/>
            <a:ext cx="292043" cy="265721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73" name="Rectangle 72">
            <a:extLst>
              <a:ext uri="{FF2B5EF4-FFF2-40B4-BE49-F238E27FC236}">
                <a16:creationId xmlns:a16="http://schemas.microsoft.com/office/drawing/2014/main" id="{E952CE59-0DF3-F718-9D05-0044D59C5B2F}"/>
              </a:ext>
            </a:extLst>
          </p:cNvPr>
          <p:cNvSpPr/>
          <p:nvPr/>
        </p:nvSpPr>
        <p:spPr>
          <a:xfrm>
            <a:off x="8634016" y="3629790"/>
            <a:ext cx="840919" cy="853119"/>
          </a:xfrm>
          <a:prstGeom prst="rect">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Stitches</a:t>
            </a:r>
          </a:p>
        </p:txBody>
      </p:sp>
      <p:sp>
        <p:nvSpPr>
          <p:cNvPr id="75" name="Rectangle 74">
            <a:extLst>
              <a:ext uri="{FF2B5EF4-FFF2-40B4-BE49-F238E27FC236}">
                <a16:creationId xmlns:a16="http://schemas.microsoft.com/office/drawing/2014/main" id="{4A5480C6-7181-F772-8CE1-E682F5737885}"/>
              </a:ext>
            </a:extLst>
          </p:cNvPr>
          <p:cNvSpPr/>
          <p:nvPr/>
        </p:nvSpPr>
        <p:spPr>
          <a:xfrm>
            <a:off x="8634493" y="3629790"/>
            <a:ext cx="840442" cy="32334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Translates UCI 2.0 to NIEM</a:t>
            </a:r>
          </a:p>
        </p:txBody>
      </p:sp>
      <p:sp>
        <p:nvSpPr>
          <p:cNvPr id="77" name="Rectangle 76">
            <a:extLst>
              <a:ext uri="{FF2B5EF4-FFF2-40B4-BE49-F238E27FC236}">
                <a16:creationId xmlns:a16="http://schemas.microsoft.com/office/drawing/2014/main" id="{E1B423C3-D565-9AE1-E486-A0A75C3E1DF9}"/>
              </a:ext>
            </a:extLst>
          </p:cNvPr>
          <p:cNvSpPr/>
          <p:nvPr/>
        </p:nvSpPr>
        <p:spPr>
          <a:xfrm>
            <a:off x="5712709" y="4348393"/>
            <a:ext cx="528190" cy="154320"/>
          </a:xfrm>
          <a:prstGeom prst="rect">
            <a:avLst/>
          </a:prstGeom>
          <a:solidFill>
            <a:srgbClr val="00B0F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UCI 2.0</a:t>
            </a:r>
          </a:p>
        </p:txBody>
      </p:sp>
      <p:sp>
        <p:nvSpPr>
          <p:cNvPr id="82" name="Rectangle 81">
            <a:extLst>
              <a:ext uri="{FF2B5EF4-FFF2-40B4-BE49-F238E27FC236}">
                <a16:creationId xmlns:a16="http://schemas.microsoft.com/office/drawing/2014/main" id="{CB4EC981-AF2E-95DB-7766-8D53575C369D}"/>
              </a:ext>
            </a:extLst>
          </p:cNvPr>
          <p:cNvSpPr/>
          <p:nvPr/>
        </p:nvSpPr>
        <p:spPr>
          <a:xfrm>
            <a:off x="8634756" y="5127825"/>
            <a:ext cx="840919" cy="685801"/>
          </a:xfrm>
          <a:prstGeom prst="rect">
            <a:avLst/>
          </a:prstGeom>
          <a:solidFill>
            <a:srgbClr val="7030A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NIEM REPO</a:t>
            </a:r>
          </a:p>
        </p:txBody>
      </p:sp>
      <p:cxnSp>
        <p:nvCxnSpPr>
          <p:cNvPr id="83" name="Straight Arrow Connector 82">
            <a:extLst>
              <a:ext uri="{FF2B5EF4-FFF2-40B4-BE49-F238E27FC236}">
                <a16:creationId xmlns:a16="http://schemas.microsoft.com/office/drawing/2014/main" id="{D53F953B-E3CF-61B2-9A0D-B1527CD5FA01}"/>
              </a:ext>
            </a:extLst>
          </p:cNvPr>
          <p:cNvCxnSpPr>
            <a:cxnSpLocks/>
            <a:stCxn id="73" idx="2"/>
            <a:endCxn id="82" idx="0"/>
          </p:cNvCxnSpPr>
          <p:nvPr/>
        </p:nvCxnSpPr>
        <p:spPr>
          <a:xfrm>
            <a:off x="9054476" y="4482909"/>
            <a:ext cx="740" cy="6449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6" name="Rectangle 85">
            <a:extLst>
              <a:ext uri="{FF2B5EF4-FFF2-40B4-BE49-F238E27FC236}">
                <a16:creationId xmlns:a16="http://schemas.microsoft.com/office/drawing/2014/main" id="{E4E565A5-B00A-EC33-D9CA-7E19C3E9C003}"/>
              </a:ext>
            </a:extLst>
          </p:cNvPr>
          <p:cNvSpPr/>
          <p:nvPr/>
        </p:nvSpPr>
        <p:spPr>
          <a:xfrm>
            <a:off x="10596992" y="3713448"/>
            <a:ext cx="914400" cy="685801"/>
          </a:xfrm>
          <a:prstGeom prst="rect">
            <a:avLst/>
          </a:prstGeom>
          <a:solidFill>
            <a:schemeClr val="accent6">
              <a:lumMod val="60000"/>
              <a:lumOff val="4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NIEM COP</a:t>
            </a:r>
          </a:p>
        </p:txBody>
      </p:sp>
      <p:cxnSp>
        <p:nvCxnSpPr>
          <p:cNvPr id="87" name="Straight Arrow Connector 86">
            <a:extLst>
              <a:ext uri="{FF2B5EF4-FFF2-40B4-BE49-F238E27FC236}">
                <a16:creationId xmlns:a16="http://schemas.microsoft.com/office/drawing/2014/main" id="{6B09CA17-7685-1B71-189C-EB47765D853C}"/>
              </a:ext>
            </a:extLst>
          </p:cNvPr>
          <p:cNvCxnSpPr>
            <a:cxnSpLocks/>
            <a:stCxn id="73" idx="3"/>
            <a:endCxn id="86" idx="1"/>
          </p:cNvCxnSpPr>
          <p:nvPr/>
        </p:nvCxnSpPr>
        <p:spPr>
          <a:xfrm flipV="1">
            <a:off x="9474935" y="4056349"/>
            <a:ext cx="112205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2DC46FFF-F642-6EDC-B749-50DDCBB9163A}"/>
              </a:ext>
            </a:extLst>
          </p:cNvPr>
          <p:cNvSpPr txBox="1"/>
          <p:nvPr/>
        </p:nvSpPr>
        <p:spPr>
          <a:xfrm>
            <a:off x="2592400" y="6087733"/>
            <a:ext cx="58233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JWX</a:t>
            </a:r>
          </a:p>
        </p:txBody>
      </p:sp>
      <p:sp>
        <p:nvSpPr>
          <p:cNvPr id="96" name="TextBox 95">
            <a:extLst>
              <a:ext uri="{FF2B5EF4-FFF2-40B4-BE49-F238E27FC236}">
                <a16:creationId xmlns:a16="http://schemas.microsoft.com/office/drawing/2014/main" id="{12A17D99-5CC1-5967-6846-3C817508D063}"/>
              </a:ext>
            </a:extLst>
          </p:cNvPr>
          <p:cNvSpPr txBox="1"/>
          <p:nvPr/>
        </p:nvSpPr>
        <p:spPr>
          <a:xfrm>
            <a:off x="8890050" y="6087733"/>
            <a:ext cx="14480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Implemented</a:t>
            </a:r>
          </a:p>
        </p:txBody>
      </p:sp>
      <p:sp>
        <p:nvSpPr>
          <p:cNvPr id="97" name="Title 1">
            <a:extLst>
              <a:ext uri="{FF2B5EF4-FFF2-40B4-BE49-F238E27FC236}">
                <a16:creationId xmlns:a16="http://schemas.microsoft.com/office/drawing/2014/main" id="{370A5DC2-80D4-EE4B-A78F-EA749C9849AF}"/>
              </a:ext>
            </a:extLst>
          </p:cNvPr>
          <p:cNvSpPr txBox="1">
            <a:spLocks/>
          </p:cNvSpPr>
          <p:nvPr/>
        </p:nvSpPr>
        <p:spPr>
          <a:xfrm>
            <a:off x="810492" y="4484"/>
            <a:ext cx="10515600" cy="133906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libri Light" panose="020F0302020204030204"/>
                <a:ea typeface="+mj-ea"/>
                <a:cs typeface="+mj-cs"/>
              </a:rPr>
              <a:t>ADDER</a:t>
            </a:r>
          </a:p>
        </p:txBody>
      </p:sp>
      <p:sp>
        <p:nvSpPr>
          <p:cNvPr id="100" name="Rectangle 99">
            <a:extLst>
              <a:ext uri="{FF2B5EF4-FFF2-40B4-BE49-F238E27FC236}">
                <a16:creationId xmlns:a16="http://schemas.microsoft.com/office/drawing/2014/main" id="{BA7B81B9-A0FD-0B61-D162-000E51A31C9D}"/>
              </a:ext>
            </a:extLst>
          </p:cNvPr>
          <p:cNvSpPr/>
          <p:nvPr/>
        </p:nvSpPr>
        <p:spPr>
          <a:xfrm>
            <a:off x="9726874" y="3984791"/>
            <a:ext cx="528190" cy="154320"/>
          </a:xfrm>
          <a:prstGeom prst="rect">
            <a:avLst/>
          </a:prstGeom>
          <a:solidFill>
            <a:srgbClr val="00B0F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NIEM</a:t>
            </a:r>
          </a:p>
        </p:txBody>
      </p:sp>
      <p:sp>
        <p:nvSpPr>
          <p:cNvPr id="102" name="Rectangle 101">
            <a:extLst>
              <a:ext uri="{FF2B5EF4-FFF2-40B4-BE49-F238E27FC236}">
                <a16:creationId xmlns:a16="http://schemas.microsoft.com/office/drawing/2014/main" id="{886248B7-70C0-1E8C-83B9-2684F5ACCC22}"/>
              </a:ext>
            </a:extLst>
          </p:cNvPr>
          <p:cNvSpPr/>
          <p:nvPr/>
        </p:nvSpPr>
        <p:spPr>
          <a:xfrm>
            <a:off x="8812403" y="4671489"/>
            <a:ext cx="528190" cy="154320"/>
          </a:xfrm>
          <a:prstGeom prst="rect">
            <a:avLst/>
          </a:prstGeom>
          <a:solidFill>
            <a:srgbClr val="00B0F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NIEM</a:t>
            </a:r>
          </a:p>
        </p:txBody>
      </p:sp>
    </p:spTree>
    <p:extLst>
      <p:ext uri="{BB962C8B-B14F-4D97-AF65-F5344CB8AC3E}">
        <p14:creationId xmlns:p14="http://schemas.microsoft.com/office/powerpoint/2010/main" val="3377137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94ED3-A853-41F9-678B-40CECBFA806C}"/>
              </a:ext>
            </a:extLst>
          </p:cNvPr>
          <p:cNvSpPr>
            <a:spLocks noGrp="1"/>
          </p:cNvSpPr>
          <p:nvPr>
            <p:ph type="title"/>
          </p:nvPr>
        </p:nvSpPr>
        <p:spPr/>
        <p:txBody>
          <a:bodyPr/>
          <a:lstStyle/>
          <a:p>
            <a:r>
              <a:rPr lang="en-US" dirty="0" err="1"/>
              <a:t>Ntac</a:t>
            </a:r>
            <a:r>
              <a:rPr lang="en-US" dirty="0"/>
              <a:t> update </a:t>
            </a:r>
          </a:p>
        </p:txBody>
      </p:sp>
      <p:sp>
        <p:nvSpPr>
          <p:cNvPr id="3" name="Content Placeholder 2">
            <a:extLst>
              <a:ext uri="{FF2B5EF4-FFF2-40B4-BE49-F238E27FC236}">
                <a16:creationId xmlns:a16="http://schemas.microsoft.com/office/drawing/2014/main" id="{39E73FE3-65FE-350B-984B-17A28D01E35B}"/>
              </a:ext>
            </a:extLst>
          </p:cNvPr>
          <p:cNvSpPr>
            <a:spLocks noGrp="1"/>
          </p:cNvSpPr>
          <p:nvPr>
            <p:ph sz="quarter" idx="11"/>
          </p:nvPr>
        </p:nvSpPr>
        <p:spPr/>
        <p:txBody>
          <a:bodyPr/>
          <a:lstStyle/>
          <a:p>
            <a:r>
              <a:rPr lang="en-US" dirty="0"/>
              <a:t>NTAC has identified a few minor issues in NIEM Model Version 6.0 PS01</a:t>
            </a:r>
          </a:p>
          <a:p>
            <a:pPr lvl="1"/>
            <a:r>
              <a:rPr lang="en-US" dirty="0"/>
              <a:t>Plan to submit a PS02 to the PGB for approval soon</a:t>
            </a:r>
          </a:p>
          <a:p>
            <a:r>
              <a:rPr lang="en-US" dirty="0"/>
              <a:t>NTAC re-elected Jim Cabral as the liaison to the PGB </a:t>
            </a:r>
          </a:p>
        </p:txBody>
      </p:sp>
    </p:spTree>
    <p:extLst>
      <p:ext uri="{BB962C8B-B14F-4D97-AF65-F5344CB8AC3E}">
        <p14:creationId xmlns:p14="http://schemas.microsoft.com/office/powerpoint/2010/main" val="1118727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p:txBody>
          <a:bodyPr>
            <a:normAutofit/>
          </a:bodyPr>
          <a:lstStyle/>
          <a:p>
            <a:r>
              <a:rPr lang="en-US" sz="3200" dirty="0"/>
              <a:t>NBAC TSC Update</a:t>
            </a:r>
          </a:p>
        </p:txBody>
      </p:sp>
      <p:sp>
        <p:nvSpPr>
          <p:cNvPr id="3" name="Text Placeholder 2">
            <a:extLst>
              <a:ext uri="{FF2B5EF4-FFF2-40B4-BE49-F238E27FC236}">
                <a16:creationId xmlns:a16="http://schemas.microsoft.com/office/drawing/2014/main" id="{7A4C6D10-6B4F-481B-802A-021B9A1ACA0F}"/>
              </a:ext>
            </a:extLst>
          </p:cNvPr>
          <p:cNvSpPr>
            <a:spLocks noGrp="1"/>
          </p:cNvSpPr>
          <p:nvPr>
            <p:ph type="body" sz="quarter" idx="13"/>
          </p:nvPr>
        </p:nvSpPr>
        <p:spPr>
          <a:xfrm>
            <a:off x="609600" y="1200150"/>
            <a:ext cx="11079192" cy="4956810"/>
          </a:xfrm>
        </p:spPr>
        <p:txBody>
          <a:bodyPr>
            <a:normAutofit/>
          </a:bodyPr>
          <a:lstStyle/>
          <a:p>
            <a:r>
              <a:rPr lang="en-US" dirty="0"/>
              <a:t>Update NIEM MODEL Version 6.0 PSO1 TO PS02 correcting Issue #96</a:t>
            </a:r>
          </a:p>
          <a:p>
            <a:r>
              <a:rPr lang="en-US" dirty="0"/>
              <a:t>Submit PS02 for approval</a:t>
            </a:r>
          </a:p>
          <a:p>
            <a:r>
              <a:rPr lang="en-US" dirty="0"/>
              <a:t>Obtain 3 Statements-of-Use for NIEM Model 6.0</a:t>
            </a:r>
          </a:p>
          <a:p>
            <a:r>
              <a:rPr lang="en-US" dirty="0"/>
              <a:t>Advance NIEM Model Version 6.0 PS02 to OS</a:t>
            </a:r>
          </a:p>
          <a:p>
            <a:r>
              <a:rPr lang="en-US" dirty="0"/>
              <a:t>NBAC TSC Continues to Encourage Sub-Committee Submission of CLAs and Governance Documents</a:t>
            </a:r>
          </a:p>
          <a:p>
            <a:r>
              <a:rPr lang="en-US" dirty="0"/>
              <a:t>Continue to engage the Department of National Defence (DND) (Canada) to encourage DND adoption of the NIEM Model and consider NIEMOpen Sponsorship</a:t>
            </a:r>
          </a:p>
          <a:p>
            <a:r>
              <a:rPr lang="en-US" dirty="0"/>
              <a:t>Support NIEMOpen 2025 Symposium efforts</a:t>
            </a:r>
          </a:p>
          <a:p>
            <a:endParaRPr lang="en-US" dirty="0"/>
          </a:p>
          <a:p>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834487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A0B1E-4835-EE1C-C001-5B662DB082C7}"/>
              </a:ext>
            </a:extLst>
          </p:cNvPr>
          <p:cNvSpPr>
            <a:spLocks noGrp="1"/>
          </p:cNvSpPr>
          <p:nvPr>
            <p:ph type="title"/>
          </p:nvPr>
        </p:nvSpPr>
        <p:spPr/>
        <p:txBody>
          <a:bodyPr/>
          <a:lstStyle/>
          <a:p>
            <a:r>
              <a:rPr lang="en-US" dirty="0"/>
              <a:t>NIEM MODEL Version 6.0 PS01 “what’s new”</a:t>
            </a:r>
          </a:p>
        </p:txBody>
      </p:sp>
      <p:sp>
        <p:nvSpPr>
          <p:cNvPr id="3" name="Text Placeholder 2">
            <a:extLst>
              <a:ext uri="{FF2B5EF4-FFF2-40B4-BE49-F238E27FC236}">
                <a16:creationId xmlns:a16="http://schemas.microsoft.com/office/drawing/2014/main" id="{AC977D77-B7BB-37A9-12FF-CDCE0DDA2919}"/>
              </a:ext>
            </a:extLst>
          </p:cNvPr>
          <p:cNvSpPr>
            <a:spLocks noGrp="1"/>
          </p:cNvSpPr>
          <p:nvPr>
            <p:ph type="body" sz="quarter" idx="13"/>
          </p:nvPr>
        </p:nvSpPr>
        <p:spPr>
          <a:xfrm>
            <a:off x="556404" y="835024"/>
            <a:ext cx="11079192" cy="4536417"/>
          </a:xfrm>
        </p:spPr>
        <p:txBody>
          <a:bodyPr>
            <a:normAutofit fontScale="85000" lnSpcReduction="20000"/>
          </a:bodyPr>
          <a:lstStyle/>
          <a:p>
            <a:pPr marL="742950" marR="0" lvl="1"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Updates to support upcoming [NIEM-NDR-v6.0] changes, including:</a:t>
            </a:r>
            <a:endParaRPr kumimoji="0" lang="en-US" sz="2000" b="0" i="0" u="none" strike="noStrike" kern="1200" cap="none" spc="0" normalizeH="0" baseline="0" noProof="0" dirty="0">
              <a:ln>
                <a:noFill/>
              </a:ln>
              <a:solidFill>
                <a:srgbClr val="334052"/>
              </a:solidFill>
              <a:effectLst/>
              <a:uLnTx/>
              <a:uFillTx/>
              <a:latin typeface="Arial" panose="020B0604020202020204"/>
              <a:ea typeface="Times New Roman" panose="02020603050405020304" pitchFamily="18" charset="0"/>
              <a:cs typeface="Times New Roman" panose="02020603050405020304" pitchFamily="18" charset="0"/>
            </a:endParaRPr>
          </a:p>
          <a:p>
            <a:pPr marL="966788" marR="0" lvl="2"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Adapter changes - New representation terms and a simpler type syntax</a:t>
            </a:r>
            <a:endParaRPr kumimoji="0" lang="en-US" sz="1100" b="0" i="0" u="none" strike="noStrike" kern="1200" cap="none" spc="0" normalizeH="0" baseline="0" noProof="0" dirty="0">
              <a:ln>
                <a:noFill/>
              </a:ln>
              <a:solidFill>
                <a:srgbClr val="334052"/>
              </a:solidFill>
              <a:effectLst/>
              <a:uLnTx/>
              <a:uFillTx/>
              <a:latin typeface="Arial" panose="020B0604020202020204"/>
              <a:ea typeface="Times New Roman" panose="02020603050405020304" pitchFamily="18" charset="0"/>
              <a:cs typeface="Times New Roman" panose="02020603050405020304" pitchFamily="18" charset="0"/>
            </a:endParaRPr>
          </a:p>
          <a:p>
            <a:pPr marL="966788" marR="0" lvl="2"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Attribute augmentations - semantically-named attribute </a:t>
            </a:r>
          </a:p>
          <a:p>
            <a:pPr marL="966788" marR="0" lvl="2"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Attribute wildcards - Allows declared attributes to be added to any NIEM element property</a:t>
            </a:r>
            <a:endParaRPr kumimoji="0" lang="en-US" sz="1100" b="0" i="0" u="none" strike="noStrike" kern="1200" cap="none" spc="0" normalizeH="0" baseline="0" noProof="0" dirty="0">
              <a:ln>
                <a:noFill/>
              </a:ln>
              <a:solidFill>
                <a:srgbClr val="334052"/>
              </a:solidFill>
              <a:effectLst/>
              <a:uLnTx/>
              <a:uFillTx/>
              <a:latin typeface="Arial" panose="020B0604020202020204"/>
              <a:ea typeface="Times New Roman" panose="02020603050405020304" pitchFamily="18" charset="0"/>
              <a:cs typeface="Times New Roman" panose="02020603050405020304" pitchFamily="18" charset="0"/>
            </a:endParaRPr>
          </a:p>
          <a:p>
            <a:pPr marL="966788" marR="0" lvl="2"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Metadata changes - Now treated like regular objects</a:t>
            </a:r>
          </a:p>
          <a:p>
            <a:pPr marL="966788" marR="0" lvl="2"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0"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Role changes - Leverages standard type extension and the existing `structures:uri`</a:t>
            </a:r>
            <a:endParaRPr kumimoji="0" lang="en-US" sz="1100" b="0" i="0" u="none" strike="noStrike" kern="1200" cap="none" spc="0" normalizeH="0" baseline="0" noProof="0" dirty="0">
              <a:ln>
                <a:noFill/>
              </a:ln>
              <a:solidFill>
                <a:srgbClr val="334052"/>
              </a:solidFill>
              <a:effectLst/>
              <a:uLnTx/>
              <a:uFillTx/>
              <a:latin typeface="Arial" panose="020B0604020202020204"/>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Pct val="90000"/>
              <a:buFont typeface="Wingdings" panose="05000000000000000000" pitchFamily="2" charset="2"/>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400" b="1" i="0" u="none" strike="noStrike" kern="1200" cap="none" spc="0" normalizeH="0" baseline="0" noProof="0" dirty="0">
                <a:ln>
                  <a:noFill/>
                </a:ln>
                <a:solidFill>
                  <a:srgbClr val="000000"/>
                </a:solidFill>
                <a:effectLst/>
                <a:uLnTx/>
                <a:uFillTx/>
                <a:latin typeface="Arial" panose="020B0604020202020204"/>
                <a:ea typeface="Times New Roman" panose="02020603050405020304" pitchFamily="18" charset="0"/>
                <a:cs typeface="Calibri" panose="020F0502020204030204" pitchFamily="34" charset="0"/>
              </a:rPr>
              <a:t> </a:t>
            </a:r>
            <a:endParaRPr kumimoji="0" lang="en-US" sz="1100" b="1" i="0" u="none" strike="noStrike" kern="1200" cap="none" spc="0" normalizeH="0" baseline="0" noProof="0" dirty="0">
              <a:ln>
                <a:noFill/>
              </a:ln>
              <a:solidFill>
                <a:srgbClr val="334052"/>
              </a:solidFill>
              <a:effectLst/>
              <a:uLnTx/>
              <a:uFillTx/>
              <a:latin typeface="Arial" panose="020B0604020202020204"/>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Updates related to new digital identity requirements led by the Emergency Management domain</a:t>
            </a:r>
          </a:p>
          <a:p>
            <a:pPr marL="457200" marR="0" lvl="1" indent="0" algn="l" defTabSz="914400" rtl="0" eaLnBrk="1" fontAlgn="auto" latinLnBrk="0" hangingPunct="1">
              <a:lnSpc>
                <a:spcPct val="107000"/>
              </a:lnSpc>
              <a:spcBef>
                <a:spcPts val="0"/>
              </a:spcBef>
              <a:spcAft>
                <a:spcPts val="0"/>
              </a:spcAft>
              <a:buClrTx/>
              <a:buSzTx/>
              <a:buFont typeface="Arial" panose="020B0604020202020204" pitchFamily="34" charset="0"/>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20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a:p>
            <a:pPr marL="752474" marR="0" lvl="3"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Code set updates, including:</a:t>
            </a:r>
          </a:p>
          <a:p>
            <a:pPr marL="928687" marR="0" lvl="4"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Updates provided by the FBI for the National Crime Information Center (NCIC) codes</a:t>
            </a:r>
          </a:p>
          <a:p>
            <a:pPr marL="928687" marR="0" lvl="4"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GENC codes, version 3-12</a:t>
            </a:r>
          </a:p>
          <a:p>
            <a:pPr marL="928687" marR="0" lvl="4" indent="-285750" algn="l" defTabSz="914400" rtl="0" eaLnBrk="1" fontAlgn="auto" latinLnBrk="0" hangingPunct="1">
              <a:lnSpc>
                <a:spcPct val="107000"/>
              </a:lnSpc>
              <a:spcBef>
                <a:spcPts val="0"/>
              </a:spcBef>
              <a:spcAft>
                <a:spcPts val="0"/>
              </a:spcAft>
              <a:buClrTx/>
              <a:buSzTx/>
              <a:buFont typeface="Calibri" panose="020F0502020204030204" pitchFamily="34" charset="0"/>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lang="en-US" sz="1200" dirty="0">
              <a:solidFill>
                <a:srgbClr val="000000"/>
              </a:solidFill>
              <a:latin typeface="Arial" panose="020B0604020202020204"/>
              <a:cs typeface="Calibri" panose="020F0502020204030204" pitchFamily="34" charset="0"/>
            </a:endParaRPr>
          </a:p>
          <a:p>
            <a:pPr marL="185737" lvl="3" indent="0" defTabSz="914400">
              <a:lnSpc>
                <a:spcPct val="107000"/>
              </a:lnSpc>
              <a:spcBef>
                <a:spcPts val="0"/>
              </a:spcBef>
              <a:buClr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endParaRPr>
          </a:p>
          <a:p>
            <a:pPr lvl="1">
              <a:buFont typeface="Arial" panose="020B0604020202020204" pitchFamily="34" charset="0"/>
              <a:buChar char="•"/>
            </a:pPr>
            <a:r>
              <a:rPr lang="en-US" dirty="0">
                <a:solidFill>
                  <a:schemeClr val="bg2">
                    <a:lumMod val="10000"/>
                  </a:schemeClr>
                </a:solidFill>
              </a:rPr>
              <a:t>PS02 correction needed to redress Issue #96 </a:t>
            </a:r>
          </a:p>
          <a:p>
            <a:pPr lvl="2">
              <a:buFont typeface="Arial" panose="020B0604020202020204" pitchFamily="34" charset="0"/>
              <a:buChar char="•"/>
            </a:pPr>
            <a:r>
              <a:rPr lang="en-US" b="0" i="0" dirty="0">
                <a:solidFill>
                  <a:schemeClr val="bg2">
                    <a:lumMod val="10000"/>
                  </a:schemeClr>
                </a:solidFill>
                <a:effectLst/>
                <a:latin typeface="-apple-system"/>
              </a:rPr>
              <a:t>SimpleObjectAttributeGroup, AdapterType, AugmentationType, and ObjectType requires correction:</a:t>
            </a:r>
          </a:p>
          <a:p>
            <a:pPr lvl="2">
              <a:buFont typeface="Arial" panose="020B0604020202020204" pitchFamily="34" charset="0"/>
              <a:buChar char="•"/>
            </a:pPr>
            <a:endParaRPr lang="en-US" b="0" i="0" dirty="0">
              <a:solidFill>
                <a:srgbClr val="1F2328"/>
              </a:solidFill>
              <a:effectLst/>
              <a:latin typeface="-apple-system"/>
            </a:endParaRPr>
          </a:p>
          <a:p>
            <a:pPr lvl="2">
              <a:buFont typeface="Arial" panose="020B0604020202020204" pitchFamily="34" charset="0"/>
              <a:buChar char="•"/>
            </a:pPr>
            <a:endParaRPr lang="en-US" b="0" i="0" dirty="0">
              <a:solidFill>
                <a:srgbClr val="1F2328"/>
              </a:solidFill>
              <a:effectLst/>
              <a:latin typeface="-apple-system"/>
            </a:endParaRPr>
          </a:p>
          <a:p>
            <a:pPr lvl="2">
              <a:buFont typeface="Arial" panose="020B0604020202020204" pitchFamily="34" charset="0"/>
              <a:buChar char="•"/>
            </a:pPr>
            <a:endParaRPr lang="en-US" b="0" i="0" dirty="0">
              <a:solidFill>
                <a:srgbClr val="1F2328"/>
              </a:solidFill>
              <a:effectLst/>
              <a:latin typeface="-apple-system"/>
            </a:endParaRPr>
          </a:p>
          <a:p>
            <a:pPr lvl="2">
              <a:buFont typeface="Arial" panose="020B0604020202020204" pitchFamily="34" charset="0"/>
              <a:buChar char="•"/>
            </a:pPr>
            <a:endParaRPr lang="en-US" b="0" i="0" dirty="0">
              <a:solidFill>
                <a:srgbClr val="1F2328"/>
              </a:solidFill>
              <a:effectLst/>
              <a:latin typeface="-apple-system"/>
            </a:endParaRPr>
          </a:p>
          <a:p>
            <a:pPr lvl="2">
              <a:buFont typeface="Arial" panose="020B0604020202020204" pitchFamily="34" charset="0"/>
              <a:buChar char="•"/>
            </a:pPr>
            <a:endParaRPr lang="en-US" b="0" i="0" dirty="0">
              <a:solidFill>
                <a:srgbClr val="1F2328"/>
              </a:solidFill>
              <a:effectLst/>
              <a:latin typeface="-apple-system"/>
            </a:endParaRPr>
          </a:p>
          <a:p>
            <a:pPr lvl="2">
              <a:buFont typeface="Arial" panose="020B0604020202020204" pitchFamily="34" charset="0"/>
              <a:buChar char="•"/>
            </a:pPr>
            <a:r>
              <a:rPr lang="en-US" dirty="0">
                <a:solidFill>
                  <a:srgbClr val="1F2328"/>
                </a:solidFill>
                <a:latin typeface="-apple-system"/>
              </a:rPr>
              <a:t>Update schemas to reflect PS02</a:t>
            </a:r>
            <a:endParaRPr lang="en-US" b="0" i="0" dirty="0">
              <a:solidFill>
                <a:srgbClr val="1F2328"/>
              </a:solidFill>
              <a:effectLst/>
              <a:latin typeface="-apple-system"/>
            </a:endParaRPr>
          </a:p>
          <a:p>
            <a:pPr marL="914400" lvl="2" indent="0">
              <a:buNone/>
            </a:pPr>
            <a:endParaRPr lang="en-US" dirty="0"/>
          </a:p>
        </p:txBody>
      </p:sp>
      <p:sp>
        <p:nvSpPr>
          <p:cNvPr id="4" name="Slide Number Placeholder 3">
            <a:extLst>
              <a:ext uri="{FF2B5EF4-FFF2-40B4-BE49-F238E27FC236}">
                <a16:creationId xmlns:a16="http://schemas.microsoft.com/office/drawing/2014/main" id="{0748968C-B8B2-8DE3-5A55-17CA5BC5B65B}"/>
              </a:ext>
            </a:extLst>
          </p:cNvPr>
          <p:cNvSpPr>
            <a:spLocks noGrp="1"/>
          </p:cNvSpPr>
          <p:nvPr>
            <p:ph type="sldNum" sz="quarter" idx="4"/>
          </p:nvPr>
        </p:nvSpPr>
        <p:spPr/>
        <p:txBody>
          <a:bodyPr/>
          <a:lstStyle/>
          <a:p>
            <a:fld id="{6E6030FC-FB78-5E4D-92EA-5D9433591EA9}" type="slidenum">
              <a:rPr lang="en-US" smtClean="0"/>
              <a:pPr/>
              <a:t>8</a:t>
            </a:fld>
            <a:endParaRPr lang="en-US" dirty="0"/>
          </a:p>
        </p:txBody>
      </p:sp>
      <p:sp>
        <p:nvSpPr>
          <p:cNvPr id="13" name="Rectangle 1">
            <a:extLst>
              <a:ext uri="{FF2B5EF4-FFF2-40B4-BE49-F238E27FC236}">
                <a16:creationId xmlns:a16="http://schemas.microsoft.com/office/drawing/2014/main" id="{941AB62F-69A4-090D-E0AD-BAFC61229B42}"/>
              </a:ext>
            </a:extLst>
          </p:cNvPr>
          <p:cNvSpPr>
            <a:spLocks noChangeArrowheads="1"/>
          </p:cNvSpPr>
          <p:nvPr/>
        </p:nvSpPr>
        <p:spPr bwMode="auto">
          <a:xfrm>
            <a:off x="1954510" y="3942523"/>
            <a:ext cx="4708020" cy="73866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rPr>
              <a:t>&lt;xs:attribute ref="structures:appliesToParent"/&gt;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rPr>
              <a:t>&lt;xs:attribute ref="structures:id" /&gt;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rPr>
              <a:t>&lt;xs:attribute ref="structures:ref" /&gt; &lt;xs:attribute ref="structures:uri" /&gt;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F2328"/>
                </a:solidFill>
                <a:effectLst/>
              </a:rPr>
              <a:t>&lt;xs:anyAttribute processContents="strict" namespace="##other" /&gt;</a:t>
            </a:r>
            <a:r>
              <a:rPr kumimoji="0" lang="en-US" altLang="en-US" sz="12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1687665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9E30F-225C-46E6-A8EE-B133EFB52E71}"/>
              </a:ext>
            </a:extLst>
          </p:cNvPr>
          <p:cNvSpPr>
            <a:spLocks noGrp="1"/>
          </p:cNvSpPr>
          <p:nvPr>
            <p:ph type="title"/>
          </p:nvPr>
        </p:nvSpPr>
        <p:spPr/>
        <p:txBody>
          <a:bodyPr>
            <a:normAutofit/>
          </a:bodyPr>
          <a:lstStyle/>
          <a:p>
            <a:r>
              <a:rPr lang="en-US" sz="3200" dirty="0"/>
              <a:t>Nmo TSC Update</a:t>
            </a:r>
          </a:p>
        </p:txBody>
      </p:sp>
      <p:sp>
        <p:nvSpPr>
          <p:cNvPr id="3" name="Text Placeholder 2">
            <a:extLst>
              <a:ext uri="{FF2B5EF4-FFF2-40B4-BE49-F238E27FC236}">
                <a16:creationId xmlns:a16="http://schemas.microsoft.com/office/drawing/2014/main" id="{7A4C6D10-6B4F-481B-802A-021B9A1ACA0F}"/>
              </a:ext>
            </a:extLst>
          </p:cNvPr>
          <p:cNvSpPr>
            <a:spLocks noGrp="1"/>
          </p:cNvSpPr>
          <p:nvPr>
            <p:ph type="body" sz="quarter" idx="13"/>
          </p:nvPr>
        </p:nvSpPr>
        <p:spPr>
          <a:xfrm>
            <a:off x="503208" y="1163590"/>
            <a:ext cx="11079192" cy="3184123"/>
          </a:xfrm>
        </p:spPr>
        <p:txBody>
          <a:bodyPr>
            <a:normAutofit/>
          </a:bodyPr>
          <a:lstStyle/>
          <a:p>
            <a:r>
              <a:rPr lang="en-US" dirty="0"/>
              <a:t>Continue planning for a NIEMOpen 2025 Symposium event</a:t>
            </a:r>
          </a:p>
          <a:p>
            <a:r>
              <a:rPr lang="en-US" dirty="0"/>
              <a:t>Updating NIEM Training to reflect NIEM Model Version 6.0</a:t>
            </a:r>
          </a:p>
          <a:p>
            <a:r>
              <a:rPr lang="en-US" dirty="0"/>
              <a:t>Bringing MEP Builder Tool online</a:t>
            </a:r>
          </a:p>
          <a:p>
            <a:r>
              <a:rPr lang="en-US" dirty="0"/>
              <a:t>Supporting NIEM Model Version 6.0 PS02 update</a:t>
            </a:r>
          </a:p>
          <a:p>
            <a:r>
              <a:rPr lang="en-US" dirty="0"/>
              <a:t>Implementing LMS</a:t>
            </a:r>
            <a:r>
              <a:rPr lang="en-US"/>
              <a:t>, EIN Presswire </a:t>
            </a:r>
            <a:r>
              <a:rPr lang="en-US" dirty="0"/>
              <a:t>and AWS</a:t>
            </a:r>
          </a:p>
          <a:p>
            <a:r>
              <a:rPr lang="en-US" dirty="0"/>
              <a:t>NIEM.org updates</a:t>
            </a:r>
          </a:p>
          <a:p>
            <a:pPr lvl="1" fontAlgn="base"/>
            <a:endParaRPr lang="en-US" b="0" i="0" dirty="0">
              <a:solidFill>
                <a:srgbClr val="8B8B8B"/>
              </a:solidFill>
              <a:effectLst/>
              <a:latin typeface="Arial" panose="020B0604020202020204" pitchFamily="34" charset="0"/>
            </a:endParaRPr>
          </a:p>
          <a:p>
            <a:pPr lvl="1"/>
            <a:endParaRPr lang="en-US" dirty="0"/>
          </a:p>
          <a:p>
            <a:endParaRPr lang="en-US" dirty="0"/>
          </a:p>
        </p:txBody>
      </p:sp>
      <p:sp>
        <p:nvSpPr>
          <p:cNvPr id="4" name="Slide Number Placeholder 3">
            <a:extLst>
              <a:ext uri="{FF2B5EF4-FFF2-40B4-BE49-F238E27FC236}">
                <a16:creationId xmlns:a16="http://schemas.microsoft.com/office/drawing/2014/main" id="{45540513-0878-4602-8CCD-5D87CDAC0FD2}"/>
              </a:ext>
            </a:extLst>
          </p:cNvPr>
          <p:cNvSpPr>
            <a:spLocks noGrp="1"/>
          </p:cNvSpPr>
          <p:nvPr>
            <p:ph type="sldNum" sz="quarter" idx="4"/>
          </p:nvPr>
        </p:nvSpPr>
        <p:spPr/>
        <p:txBody>
          <a:bodyPr/>
          <a:lstStyle/>
          <a:p>
            <a:fld id="{6E6030FC-FB78-5E4D-92EA-5D9433591EA9}" type="slidenum">
              <a:rPr lang="en-US" smtClean="0"/>
              <a:pPr/>
              <a:t>9</a:t>
            </a:fld>
            <a:endParaRPr lang="en-US" dirty="0"/>
          </a:p>
        </p:txBody>
      </p:sp>
    </p:spTree>
    <p:extLst>
      <p:ext uri="{BB962C8B-B14F-4D97-AF65-F5344CB8AC3E}">
        <p14:creationId xmlns:p14="http://schemas.microsoft.com/office/powerpoint/2010/main" val="1423868936"/>
      </p:ext>
    </p:extLst>
  </p:cSld>
  <p:clrMapOvr>
    <a:masterClrMapping/>
  </p:clrMapOvr>
</p:sld>
</file>

<file path=ppt/theme/theme1.xml><?xml version="1.0" encoding="utf-8"?>
<a:theme xmlns:a="http://schemas.openxmlformats.org/drawingml/2006/main" name="Theme1">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B494E155-5FEB-4599-B526-FDC0A8277ACB}" vid="{83969205-0BF6-4E80-9052-DD1E76A787D7}"/>
    </a:ext>
  </a:ext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6566</TotalTime>
  <Words>1472</Words>
  <Application>Microsoft Office PowerPoint</Application>
  <PresentationFormat>Widescreen</PresentationFormat>
  <Paragraphs>235</Paragraphs>
  <Slides>15</Slides>
  <Notes>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15</vt:i4>
      </vt:variant>
    </vt:vector>
  </HeadingPairs>
  <TitlesOfParts>
    <vt:vector size="28" baseType="lpstr">
      <vt:lpstr>-apple-system</vt:lpstr>
      <vt:lpstr>Arial</vt:lpstr>
      <vt:lpstr>Calibri</vt:lpstr>
      <vt:lpstr>Calibri Light</vt:lpstr>
      <vt:lpstr>Helvetica LT Std</vt:lpstr>
      <vt:lpstr>Open Sans</vt:lpstr>
      <vt:lpstr>Poppins</vt:lpstr>
      <vt:lpstr>Times New Roman</vt:lpstr>
      <vt:lpstr>Tw Cen MT</vt:lpstr>
      <vt:lpstr>Wingdings</vt:lpstr>
      <vt:lpstr>Theme1</vt:lpstr>
      <vt:lpstr>1_NIEM_white</vt:lpstr>
      <vt:lpstr>Office Theme</vt:lpstr>
      <vt:lpstr>MilOps Stakeholder Engagement</vt:lpstr>
      <vt:lpstr>Agenda</vt:lpstr>
      <vt:lpstr>Milops update </vt:lpstr>
      <vt:lpstr>MILOPS UPDATE </vt:lpstr>
      <vt:lpstr>PowerPoint Presentation</vt:lpstr>
      <vt:lpstr>Ntac update </vt:lpstr>
      <vt:lpstr>NBAC TSC Update</vt:lpstr>
      <vt:lpstr>NIEM MODEL Version 6.0 PS01 “what’s new”</vt:lpstr>
      <vt:lpstr>Nmo TSC Update</vt:lpstr>
      <vt:lpstr>Niemopen news </vt:lpstr>
      <vt:lpstr>PowerPoint Presentation</vt:lpstr>
      <vt:lpstr>NMO, NBAC, &amp; NTAC TSC CO-CHAIRS</vt:lpstr>
      <vt:lpstr>PowerPoint Presentation</vt:lpstr>
      <vt:lpstr>resources</vt:lpstr>
      <vt:lpstr>PowerPoint Presentation</vt:lpstr>
    </vt:vector>
  </TitlesOfParts>
  <Company>Defense Information Systems Agency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MILOPS Stakeholder Engagement</dc:title>
  <dc:creator>Smalley, Beth L CIV JS J6 (USA)</dc:creator>
  <cp:lastModifiedBy>Farrington, Lavdjola CIV JS J6 (USA)</cp:lastModifiedBy>
  <cp:revision>78</cp:revision>
  <cp:lastPrinted>2023-03-31T12:26:12Z</cp:lastPrinted>
  <dcterms:created xsi:type="dcterms:W3CDTF">2022-09-12T13:37:35Z</dcterms:created>
  <dcterms:modified xsi:type="dcterms:W3CDTF">2024-02-13T15:37:40Z</dcterms:modified>
</cp:coreProperties>
</file>